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58"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2421"/>
    <a:srgbClr val="48B48D"/>
    <a:srgbClr val="FFC000"/>
    <a:srgbClr val="1AD29D"/>
    <a:srgbClr val="7030A0"/>
    <a:srgbClr val="24B6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89456" autoAdjust="0"/>
  </p:normalViewPr>
  <p:slideViewPr>
    <p:cSldViewPr snapToGrid="0">
      <p:cViewPr>
        <p:scale>
          <a:sx n="110" d="100"/>
          <a:sy n="110" d="100"/>
        </p:scale>
        <p:origin x="1736" y="160"/>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76" d="100"/>
          <a:sy n="76" d="100"/>
        </p:scale>
        <p:origin x="228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A9DF55-45C1-490E-B9A6-CD97A532086E}" type="datetimeFigureOut">
              <a:rPr lang="en-US" smtClean="0"/>
              <a:t>6/27/23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3DB36A-70E3-4FC0-9716-33F2CDCFC92B}" type="slidenum">
              <a:rPr lang="en-US" smtClean="0"/>
              <a:t>‹#›</a:t>
            </a:fld>
            <a:endParaRPr lang="en-US"/>
          </a:p>
        </p:txBody>
      </p:sp>
    </p:spTree>
    <p:extLst>
      <p:ext uri="{BB962C8B-B14F-4D97-AF65-F5344CB8AC3E}">
        <p14:creationId xmlns:p14="http://schemas.microsoft.com/office/powerpoint/2010/main" val="3475819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Script/slide build:</a:t>
            </a:r>
          </a:p>
          <a:p>
            <a:endParaRPr lang="en-US" dirty="0"/>
          </a:p>
          <a:p>
            <a:r>
              <a:rPr lang="en-US" dirty="0"/>
              <a:t>In One Workforce project, we will be working with two primary populations:</a:t>
            </a:r>
          </a:p>
          <a:p>
            <a:pPr marL="171450" indent="-171450">
              <a:buFont typeface="Arial" panose="020B0604020202020204" pitchFamily="34" charset="0"/>
              <a:buChar char="•"/>
            </a:pPr>
            <a:r>
              <a:rPr lang="en-US" baseline="0" dirty="0"/>
              <a:t>Displaced workers who will be fed into the program by referral partners in the community, such as Dallas Workforce, community agencies and others; and</a:t>
            </a:r>
          </a:p>
          <a:p>
            <a:pPr marL="171450" indent="-171450">
              <a:buFont typeface="Arial" panose="020B0604020202020204" pitchFamily="34" charset="0"/>
              <a:buChar char="•"/>
            </a:pPr>
            <a:r>
              <a:rPr lang="en-US" baseline="0" dirty="0"/>
              <a:t>Incumbent workers who will be introduced for upskilling opportunities by their employer.</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1" baseline="0" dirty="0">
                <a:solidFill>
                  <a:srgbClr val="FF0000"/>
                </a:solidFill>
              </a:rPr>
              <a:t>&lt;Advance&gt;</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dirty="0"/>
              <a:t>Working with the pool of displaced workers, our first task will be to identify those best suited for the upskilling initiatives we are making available..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solidFill>
                  <a:srgbClr val="FF0000"/>
                </a:solidFill>
              </a:rPr>
              <a:t>&lt;Advance&gt;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We will rely on Jobtimize™ to identify those people</a:t>
            </a:r>
            <a:r>
              <a:rPr lang="en-US" baseline="0" dirty="0"/>
              <a:t> who are best suited to jobs in three specific industry verticals – IT and Cyber Security; Advanced Manufacturing and Robotics, and Transportation. </a:t>
            </a:r>
          </a:p>
          <a:p>
            <a:pPr marL="0" indent="0">
              <a:buFont typeface="Arial" panose="020B0604020202020204" pitchFamily="34" charset="0"/>
              <a:buNone/>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solidFill>
                  <a:srgbClr val="FF0000"/>
                </a:solidFill>
              </a:rPr>
              <a:t>&lt;Advance&gt;</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Dallas College will provide each with the instruction they need to qualify for those in-demand, future-friendly occupations.</a:t>
            </a:r>
          </a:p>
          <a:p>
            <a:pPr marL="0" indent="0">
              <a:buFont typeface="Arial" panose="020B0604020202020204" pitchFamily="34" charset="0"/>
              <a:buNone/>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solidFill>
                  <a:srgbClr val="FF0000"/>
                </a:solidFill>
              </a:rPr>
              <a:t>&lt;Advance&gt;</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Those who are not well suited to those occupations will be presented with a career planning report that will select their top picks from a library of 1300 other occupations, and our Workforce partners will support them accordingly to find the right training or employment opportunities.</a:t>
            </a:r>
          </a:p>
          <a:p>
            <a:pPr marL="0" indent="0">
              <a:buFont typeface="Arial" panose="020B0604020202020204" pitchFamily="34" charset="0"/>
              <a:buNone/>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solidFill>
                  <a:srgbClr val="FF0000"/>
                </a:solidFill>
              </a:rPr>
              <a:t>&lt;Advance&gt;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On the Incumbent Workers side of things, Jobtimize™ will be used by participating employers to survey their existing employee base and </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solidFill>
                  <a:srgbClr val="FF0000"/>
                </a:solidFill>
              </a:rPr>
              <a:t>&lt;Advance&gt;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identify those who are best suited to being</a:t>
            </a:r>
            <a:r>
              <a:rPr lang="en-US" baseline="0" dirty="0"/>
              <a:t> trained for enhanced roles in the organization.</a:t>
            </a:r>
          </a:p>
          <a:p>
            <a:pPr marL="0" indent="0">
              <a:buFont typeface="Arial" panose="020B0604020202020204" pitchFamily="34" charset="0"/>
              <a:buNone/>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solidFill>
                  <a:srgbClr val="FF0000"/>
                </a:solidFill>
              </a:rPr>
              <a:t>&lt;Advance&gt;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Once again, Dallas College will deliver</a:t>
            </a:r>
            <a:r>
              <a:rPr lang="en-US" baseline="0" dirty="0"/>
              <a:t> the training to equip those employees with advanced skills they will bring back to their employer.</a:t>
            </a:r>
          </a:p>
        </p:txBody>
      </p:sp>
      <p:sp>
        <p:nvSpPr>
          <p:cNvPr id="4" name="Slide Number Placeholder 3"/>
          <p:cNvSpPr>
            <a:spLocks noGrp="1"/>
          </p:cNvSpPr>
          <p:nvPr>
            <p:ph type="sldNum" sz="quarter" idx="5"/>
          </p:nvPr>
        </p:nvSpPr>
        <p:spPr/>
        <p:txBody>
          <a:bodyPr/>
          <a:lstStyle/>
          <a:p>
            <a:fld id="{513DB36A-70E3-4FC0-9716-33F2CDCFC92B}" type="slidenum">
              <a:rPr lang="en-US" smtClean="0"/>
              <a:t>1</a:t>
            </a:fld>
            <a:endParaRPr lang="en-US"/>
          </a:p>
        </p:txBody>
      </p:sp>
    </p:spTree>
    <p:extLst>
      <p:ext uri="{BB962C8B-B14F-4D97-AF65-F5344CB8AC3E}">
        <p14:creationId xmlns:p14="http://schemas.microsoft.com/office/powerpoint/2010/main" val="1039567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makes Jobtimize</a:t>
            </a:r>
            <a:r>
              <a:rPr lang="en-US" b="0" baseline="30000" dirty="0"/>
              <a:t>®</a:t>
            </a:r>
            <a:r>
              <a:rPr lang="en-US" dirty="0"/>
              <a:t> unique is some very sophisticated technology packed into a job-matching engine that is designed to work in both directions – </a:t>
            </a:r>
          </a:p>
          <a:p>
            <a:endParaRPr lang="en-US" dirty="0"/>
          </a:p>
          <a:p>
            <a:pPr marL="171450" indent="-171450">
              <a:buFont typeface="Arial" panose="020B0604020202020204" pitchFamily="34" charset="0"/>
              <a:buChar char="•"/>
            </a:pPr>
            <a:r>
              <a:rPr lang="en-US" dirty="0"/>
              <a:t>It helps people understand the careers or occupations which are naturally the best fit for them, based on their own behavioral profile. It leads with </a:t>
            </a:r>
            <a:r>
              <a:rPr lang="en-US" b="1" dirty="0"/>
              <a:t>who you are</a:t>
            </a:r>
            <a:r>
              <a:rPr lang="en-US" dirty="0"/>
              <a:t>, not ‘what you know’. A little like eHarmony for work.</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For employers, there’s a really useful twist – rather than looking for people with the right ‘pedigree’ in terms of previous work experience, the system is geared instead to help them find the right </a:t>
            </a:r>
            <a:r>
              <a:rPr lang="en-US" b="1" dirty="0"/>
              <a:t>people</a:t>
            </a:r>
            <a:r>
              <a:rPr lang="en-US" b="0" dirty="0"/>
              <a:t> in the applicant pool – people who are likeliest to fit in their environment, who have the necessary soft skills, attitudes, and standards, and who have the ability to learn the necessary job skills. People have been talking about hiring for attitude and training skills for a long tie, finally here’s a system that allows you to do exactly that.</a:t>
            </a:r>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US" b="0" dirty="0"/>
              <a:t>On of Jobtimize</a:t>
            </a:r>
            <a:r>
              <a:rPr lang="en-US" b="0" baseline="30000" dirty="0"/>
              <a:t>® </a:t>
            </a:r>
            <a:r>
              <a:rPr lang="en-US" b="0" dirty="0"/>
              <a:t>’s clients actually coined the phrase at the bottom of the slide – Aptitude is evenly distributed in the general population; opportunity is not. And when you think about it, the information in a resume is nothing more than a reflection of the opportunity someone has been given until now, in the form of access to skills, to meaningful education, to employment opportunities, to networks and mentors – all formidable barriers to many of the people we will be serving through the One Workforce Project.</a:t>
            </a:r>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Fundamentally, Jobtimize</a:t>
            </a:r>
            <a:r>
              <a:rPr lang="en-US" b="0" baseline="30000" dirty="0"/>
              <a:t>®</a:t>
            </a:r>
            <a:r>
              <a:rPr lang="en-US" b="0" dirty="0"/>
              <a:t> helps you find great people, in surprising packages. Our job is to give them the necessary training to be job-ready.</a:t>
            </a:r>
            <a:endParaRPr lang="en-US" dirty="0"/>
          </a:p>
        </p:txBody>
      </p:sp>
      <p:sp>
        <p:nvSpPr>
          <p:cNvPr id="4" name="Slide Number Placeholder 3"/>
          <p:cNvSpPr>
            <a:spLocks noGrp="1"/>
          </p:cNvSpPr>
          <p:nvPr>
            <p:ph type="sldNum" sz="quarter" idx="5"/>
          </p:nvPr>
        </p:nvSpPr>
        <p:spPr/>
        <p:txBody>
          <a:bodyPr/>
          <a:lstStyle/>
          <a:p>
            <a:fld id="{513DB36A-70E3-4FC0-9716-33F2CDCFC92B}" type="slidenum">
              <a:rPr lang="en-US" smtClean="0"/>
              <a:t>2</a:t>
            </a:fld>
            <a:endParaRPr lang="en-US"/>
          </a:p>
        </p:txBody>
      </p:sp>
    </p:spTree>
    <p:extLst>
      <p:ext uri="{BB962C8B-B14F-4D97-AF65-F5344CB8AC3E}">
        <p14:creationId xmlns:p14="http://schemas.microsoft.com/office/powerpoint/2010/main" val="528735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11466-C097-4A8F-825C-A8BCD613A5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B0DDEF-4824-43ED-A1DD-D06D002B49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F2B11E-82C3-4F62-B4FD-072A90048699}"/>
              </a:ext>
            </a:extLst>
          </p:cNvPr>
          <p:cNvSpPr>
            <a:spLocks noGrp="1"/>
          </p:cNvSpPr>
          <p:nvPr>
            <p:ph type="dt" sz="half" idx="10"/>
          </p:nvPr>
        </p:nvSpPr>
        <p:spPr/>
        <p:txBody>
          <a:bodyPr/>
          <a:lstStyle/>
          <a:p>
            <a:fld id="{794E0B72-6DCE-41AC-A13C-024CEBDAB6EE}" type="datetimeFigureOut">
              <a:rPr lang="en-US" smtClean="0"/>
              <a:t>6/27/23</a:t>
            </a:fld>
            <a:endParaRPr lang="en-US"/>
          </a:p>
        </p:txBody>
      </p:sp>
      <p:sp>
        <p:nvSpPr>
          <p:cNvPr id="5" name="Footer Placeholder 4">
            <a:extLst>
              <a:ext uri="{FF2B5EF4-FFF2-40B4-BE49-F238E27FC236}">
                <a16:creationId xmlns:a16="http://schemas.microsoft.com/office/drawing/2014/main" id="{E2E88CAB-61AB-4DA2-9A29-59D4AA4D78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6193F7-689D-4746-A047-AD4845200399}"/>
              </a:ext>
            </a:extLst>
          </p:cNvPr>
          <p:cNvSpPr>
            <a:spLocks noGrp="1"/>
          </p:cNvSpPr>
          <p:nvPr>
            <p:ph type="sldNum" sz="quarter" idx="12"/>
          </p:nvPr>
        </p:nvSpPr>
        <p:spPr/>
        <p:txBody>
          <a:bodyPr/>
          <a:lstStyle/>
          <a:p>
            <a:fld id="{E8A18E6B-B0D2-4474-B217-F09E2222381D}" type="slidenum">
              <a:rPr lang="en-US" smtClean="0"/>
              <a:t>‹#›</a:t>
            </a:fld>
            <a:endParaRPr lang="en-US"/>
          </a:p>
        </p:txBody>
      </p:sp>
    </p:spTree>
    <p:extLst>
      <p:ext uri="{BB962C8B-B14F-4D97-AF65-F5344CB8AC3E}">
        <p14:creationId xmlns:p14="http://schemas.microsoft.com/office/powerpoint/2010/main" val="3401074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AAE5E-3D22-481B-8935-7A528E8088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32086F-D7A1-4CAF-9F3D-A6CE902F4B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F7A896-4EA9-4A3F-BB8A-7FEB82D8AD65}"/>
              </a:ext>
            </a:extLst>
          </p:cNvPr>
          <p:cNvSpPr>
            <a:spLocks noGrp="1"/>
          </p:cNvSpPr>
          <p:nvPr>
            <p:ph type="dt" sz="half" idx="10"/>
          </p:nvPr>
        </p:nvSpPr>
        <p:spPr/>
        <p:txBody>
          <a:bodyPr/>
          <a:lstStyle/>
          <a:p>
            <a:fld id="{794E0B72-6DCE-41AC-A13C-024CEBDAB6EE}" type="datetimeFigureOut">
              <a:rPr lang="en-US" smtClean="0"/>
              <a:t>6/27/23</a:t>
            </a:fld>
            <a:endParaRPr lang="en-US"/>
          </a:p>
        </p:txBody>
      </p:sp>
      <p:sp>
        <p:nvSpPr>
          <p:cNvPr id="5" name="Footer Placeholder 4">
            <a:extLst>
              <a:ext uri="{FF2B5EF4-FFF2-40B4-BE49-F238E27FC236}">
                <a16:creationId xmlns:a16="http://schemas.microsoft.com/office/drawing/2014/main" id="{82BD3A41-A139-4337-B967-F948EFEAB5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F4A86E-DFC3-48BC-99A4-20F36CDE2F19}"/>
              </a:ext>
            </a:extLst>
          </p:cNvPr>
          <p:cNvSpPr>
            <a:spLocks noGrp="1"/>
          </p:cNvSpPr>
          <p:nvPr>
            <p:ph type="sldNum" sz="quarter" idx="12"/>
          </p:nvPr>
        </p:nvSpPr>
        <p:spPr/>
        <p:txBody>
          <a:bodyPr/>
          <a:lstStyle/>
          <a:p>
            <a:fld id="{E8A18E6B-B0D2-4474-B217-F09E2222381D}" type="slidenum">
              <a:rPr lang="en-US" smtClean="0"/>
              <a:t>‹#›</a:t>
            </a:fld>
            <a:endParaRPr lang="en-US"/>
          </a:p>
        </p:txBody>
      </p:sp>
    </p:spTree>
    <p:extLst>
      <p:ext uri="{BB962C8B-B14F-4D97-AF65-F5344CB8AC3E}">
        <p14:creationId xmlns:p14="http://schemas.microsoft.com/office/powerpoint/2010/main" val="247483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EA35D2-98C4-4C89-BA04-D871004EB3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38EAC2-5BAF-4281-8C42-DB101ED468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1501D1-AFBA-4B67-8922-BD10F8A7EE74}"/>
              </a:ext>
            </a:extLst>
          </p:cNvPr>
          <p:cNvSpPr>
            <a:spLocks noGrp="1"/>
          </p:cNvSpPr>
          <p:nvPr>
            <p:ph type="dt" sz="half" idx="10"/>
          </p:nvPr>
        </p:nvSpPr>
        <p:spPr/>
        <p:txBody>
          <a:bodyPr/>
          <a:lstStyle/>
          <a:p>
            <a:fld id="{794E0B72-6DCE-41AC-A13C-024CEBDAB6EE}" type="datetimeFigureOut">
              <a:rPr lang="en-US" smtClean="0"/>
              <a:t>6/27/23</a:t>
            </a:fld>
            <a:endParaRPr lang="en-US"/>
          </a:p>
        </p:txBody>
      </p:sp>
      <p:sp>
        <p:nvSpPr>
          <p:cNvPr id="5" name="Footer Placeholder 4">
            <a:extLst>
              <a:ext uri="{FF2B5EF4-FFF2-40B4-BE49-F238E27FC236}">
                <a16:creationId xmlns:a16="http://schemas.microsoft.com/office/drawing/2014/main" id="{F75686B5-952F-44B1-9F09-2A803FEE70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7799AC-EE78-45A6-BC1B-97C53F1BDF7B}"/>
              </a:ext>
            </a:extLst>
          </p:cNvPr>
          <p:cNvSpPr>
            <a:spLocks noGrp="1"/>
          </p:cNvSpPr>
          <p:nvPr>
            <p:ph type="sldNum" sz="quarter" idx="12"/>
          </p:nvPr>
        </p:nvSpPr>
        <p:spPr/>
        <p:txBody>
          <a:bodyPr/>
          <a:lstStyle/>
          <a:p>
            <a:fld id="{E8A18E6B-B0D2-4474-B217-F09E2222381D}" type="slidenum">
              <a:rPr lang="en-US" smtClean="0"/>
              <a:t>‹#›</a:t>
            </a:fld>
            <a:endParaRPr lang="en-US"/>
          </a:p>
        </p:txBody>
      </p:sp>
    </p:spTree>
    <p:extLst>
      <p:ext uri="{BB962C8B-B14F-4D97-AF65-F5344CB8AC3E}">
        <p14:creationId xmlns:p14="http://schemas.microsoft.com/office/powerpoint/2010/main" val="2909713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23089-C283-490F-A05A-DDBDA5A329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EF095B-242F-4BF8-B01D-62C9062A1E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B38394-BC25-4535-8AFC-B21F10451822}"/>
              </a:ext>
            </a:extLst>
          </p:cNvPr>
          <p:cNvSpPr>
            <a:spLocks noGrp="1"/>
          </p:cNvSpPr>
          <p:nvPr>
            <p:ph type="dt" sz="half" idx="10"/>
          </p:nvPr>
        </p:nvSpPr>
        <p:spPr/>
        <p:txBody>
          <a:bodyPr/>
          <a:lstStyle/>
          <a:p>
            <a:fld id="{794E0B72-6DCE-41AC-A13C-024CEBDAB6EE}" type="datetimeFigureOut">
              <a:rPr lang="en-US" smtClean="0"/>
              <a:t>6/27/23</a:t>
            </a:fld>
            <a:endParaRPr lang="en-US"/>
          </a:p>
        </p:txBody>
      </p:sp>
      <p:sp>
        <p:nvSpPr>
          <p:cNvPr id="5" name="Footer Placeholder 4">
            <a:extLst>
              <a:ext uri="{FF2B5EF4-FFF2-40B4-BE49-F238E27FC236}">
                <a16:creationId xmlns:a16="http://schemas.microsoft.com/office/drawing/2014/main" id="{381D551F-4229-417D-976B-E30AB581AC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355D6-F6F6-417A-837B-1B54C34A07DE}"/>
              </a:ext>
            </a:extLst>
          </p:cNvPr>
          <p:cNvSpPr>
            <a:spLocks noGrp="1"/>
          </p:cNvSpPr>
          <p:nvPr>
            <p:ph type="sldNum" sz="quarter" idx="12"/>
          </p:nvPr>
        </p:nvSpPr>
        <p:spPr/>
        <p:txBody>
          <a:bodyPr/>
          <a:lstStyle/>
          <a:p>
            <a:fld id="{E8A18E6B-B0D2-4474-B217-F09E2222381D}" type="slidenum">
              <a:rPr lang="en-US" smtClean="0"/>
              <a:t>‹#›</a:t>
            </a:fld>
            <a:endParaRPr lang="en-US"/>
          </a:p>
        </p:txBody>
      </p:sp>
    </p:spTree>
    <p:extLst>
      <p:ext uri="{BB962C8B-B14F-4D97-AF65-F5344CB8AC3E}">
        <p14:creationId xmlns:p14="http://schemas.microsoft.com/office/powerpoint/2010/main" val="1550417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4CEDC-6EB5-41D4-8905-C4297841C5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E68612-C90F-4756-AB3C-679BBA80AA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9B4BAA-64EA-4EBA-A882-10DC7E071D9E}"/>
              </a:ext>
            </a:extLst>
          </p:cNvPr>
          <p:cNvSpPr>
            <a:spLocks noGrp="1"/>
          </p:cNvSpPr>
          <p:nvPr>
            <p:ph type="dt" sz="half" idx="10"/>
          </p:nvPr>
        </p:nvSpPr>
        <p:spPr/>
        <p:txBody>
          <a:bodyPr/>
          <a:lstStyle/>
          <a:p>
            <a:fld id="{794E0B72-6DCE-41AC-A13C-024CEBDAB6EE}" type="datetimeFigureOut">
              <a:rPr lang="en-US" smtClean="0"/>
              <a:t>6/27/23</a:t>
            </a:fld>
            <a:endParaRPr lang="en-US"/>
          </a:p>
        </p:txBody>
      </p:sp>
      <p:sp>
        <p:nvSpPr>
          <p:cNvPr id="5" name="Footer Placeholder 4">
            <a:extLst>
              <a:ext uri="{FF2B5EF4-FFF2-40B4-BE49-F238E27FC236}">
                <a16:creationId xmlns:a16="http://schemas.microsoft.com/office/drawing/2014/main" id="{DA3624D4-2601-49BE-B789-6246404A6F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CF940A-BF69-47CE-A2B0-DBE12F6ABD8C}"/>
              </a:ext>
            </a:extLst>
          </p:cNvPr>
          <p:cNvSpPr>
            <a:spLocks noGrp="1"/>
          </p:cNvSpPr>
          <p:nvPr>
            <p:ph type="sldNum" sz="quarter" idx="12"/>
          </p:nvPr>
        </p:nvSpPr>
        <p:spPr/>
        <p:txBody>
          <a:bodyPr/>
          <a:lstStyle/>
          <a:p>
            <a:fld id="{E8A18E6B-B0D2-4474-B217-F09E2222381D}" type="slidenum">
              <a:rPr lang="en-US" smtClean="0"/>
              <a:t>‹#›</a:t>
            </a:fld>
            <a:endParaRPr lang="en-US"/>
          </a:p>
        </p:txBody>
      </p:sp>
    </p:spTree>
    <p:extLst>
      <p:ext uri="{BB962C8B-B14F-4D97-AF65-F5344CB8AC3E}">
        <p14:creationId xmlns:p14="http://schemas.microsoft.com/office/powerpoint/2010/main" val="1204494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B19B2-0E14-4387-9399-FFA3CED692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7FC3FE-9719-48FB-B02F-4CF2090E80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FED406-AD15-47BB-A75D-BF548310F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687281-8621-4385-A3BE-C7DFDFB0EBA9}"/>
              </a:ext>
            </a:extLst>
          </p:cNvPr>
          <p:cNvSpPr>
            <a:spLocks noGrp="1"/>
          </p:cNvSpPr>
          <p:nvPr>
            <p:ph type="dt" sz="half" idx="10"/>
          </p:nvPr>
        </p:nvSpPr>
        <p:spPr/>
        <p:txBody>
          <a:bodyPr/>
          <a:lstStyle/>
          <a:p>
            <a:fld id="{794E0B72-6DCE-41AC-A13C-024CEBDAB6EE}" type="datetimeFigureOut">
              <a:rPr lang="en-US" smtClean="0"/>
              <a:t>6/27/23</a:t>
            </a:fld>
            <a:endParaRPr lang="en-US"/>
          </a:p>
        </p:txBody>
      </p:sp>
      <p:sp>
        <p:nvSpPr>
          <p:cNvPr id="6" name="Footer Placeholder 5">
            <a:extLst>
              <a:ext uri="{FF2B5EF4-FFF2-40B4-BE49-F238E27FC236}">
                <a16:creationId xmlns:a16="http://schemas.microsoft.com/office/drawing/2014/main" id="{1C2611C0-7B24-4593-8735-45E1E2F21C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4D3606-11F2-4033-B511-A4D736E44211}"/>
              </a:ext>
            </a:extLst>
          </p:cNvPr>
          <p:cNvSpPr>
            <a:spLocks noGrp="1"/>
          </p:cNvSpPr>
          <p:nvPr>
            <p:ph type="sldNum" sz="quarter" idx="12"/>
          </p:nvPr>
        </p:nvSpPr>
        <p:spPr/>
        <p:txBody>
          <a:bodyPr/>
          <a:lstStyle/>
          <a:p>
            <a:fld id="{E8A18E6B-B0D2-4474-B217-F09E2222381D}" type="slidenum">
              <a:rPr lang="en-US" smtClean="0"/>
              <a:t>‹#›</a:t>
            </a:fld>
            <a:endParaRPr lang="en-US"/>
          </a:p>
        </p:txBody>
      </p:sp>
    </p:spTree>
    <p:extLst>
      <p:ext uri="{BB962C8B-B14F-4D97-AF65-F5344CB8AC3E}">
        <p14:creationId xmlns:p14="http://schemas.microsoft.com/office/powerpoint/2010/main" val="92667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9D867-1E27-4C45-AEE6-E7703EC1E1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27C7FA-32D8-47CC-86EF-95C42AB0CF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FEA146-333E-43D4-A5D6-4EF72A2902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531212-367D-4681-9F27-6D2620CE4F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EF2789-1E60-443D-8C0E-5074534EC1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F91771-A9ED-40DD-A557-466E795E9414}"/>
              </a:ext>
            </a:extLst>
          </p:cNvPr>
          <p:cNvSpPr>
            <a:spLocks noGrp="1"/>
          </p:cNvSpPr>
          <p:nvPr>
            <p:ph type="dt" sz="half" idx="10"/>
          </p:nvPr>
        </p:nvSpPr>
        <p:spPr/>
        <p:txBody>
          <a:bodyPr/>
          <a:lstStyle/>
          <a:p>
            <a:fld id="{794E0B72-6DCE-41AC-A13C-024CEBDAB6EE}" type="datetimeFigureOut">
              <a:rPr lang="en-US" smtClean="0"/>
              <a:t>6/27/23</a:t>
            </a:fld>
            <a:endParaRPr lang="en-US"/>
          </a:p>
        </p:txBody>
      </p:sp>
      <p:sp>
        <p:nvSpPr>
          <p:cNvPr id="8" name="Footer Placeholder 7">
            <a:extLst>
              <a:ext uri="{FF2B5EF4-FFF2-40B4-BE49-F238E27FC236}">
                <a16:creationId xmlns:a16="http://schemas.microsoft.com/office/drawing/2014/main" id="{D02E68DC-FBAA-4CED-9AAD-86E4974F88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F21F79-740D-48B6-95B1-07794421E705}"/>
              </a:ext>
            </a:extLst>
          </p:cNvPr>
          <p:cNvSpPr>
            <a:spLocks noGrp="1"/>
          </p:cNvSpPr>
          <p:nvPr>
            <p:ph type="sldNum" sz="quarter" idx="12"/>
          </p:nvPr>
        </p:nvSpPr>
        <p:spPr/>
        <p:txBody>
          <a:bodyPr/>
          <a:lstStyle/>
          <a:p>
            <a:fld id="{E8A18E6B-B0D2-4474-B217-F09E2222381D}" type="slidenum">
              <a:rPr lang="en-US" smtClean="0"/>
              <a:t>‹#›</a:t>
            </a:fld>
            <a:endParaRPr lang="en-US"/>
          </a:p>
        </p:txBody>
      </p:sp>
    </p:spTree>
    <p:extLst>
      <p:ext uri="{BB962C8B-B14F-4D97-AF65-F5344CB8AC3E}">
        <p14:creationId xmlns:p14="http://schemas.microsoft.com/office/powerpoint/2010/main" val="1940898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ECF72-B0A7-4A42-9547-92322D58FF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D23E36-D202-472B-987D-532FE6A01FED}"/>
              </a:ext>
            </a:extLst>
          </p:cNvPr>
          <p:cNvSpPr>
            <a:spLocks noGrp="1"/>
          </p:cNvSpPr>
          <p:nvPr>
            <p:ph type="dt" sz="half" idx="10"/>
          </p:nvPr>
        </p:nvSpPr>
        <p:spPr/>
        <p:txBody>
          <a:bodyPr/>
          <a:lstStyle/>
          <a:p>
            <a:fld id="{794E0B72-6DCE-41AC-A13C-024CEBDAB6EE}" type="datetimeFigureOut">
              <a:rPr lang="en-US" smtClean="0"/>
              <a:t>6/27/23</a:t>
            </a:fld>
            <a:endParaRPr lang="en-US"/>
          </a:p>
        </p:txBody>
      </p:sp>
      <p:sp>
        <p:nvSpPr>
          <p:cNvPr id="4" name="Footer Placeholder 3">
            <a:extLst>
              <a:ext uri="{FF2B5EF4-FFF2-40B4-BE49-F238E27FC236}">
                <a16:creationId xmlns:a16="http://schemas.microsoft.com/office/drawing/2014/main" id="{A35B2B4D-7233-471F-A5B1-EA6A0B77CB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62AA5D-6CD5-47F7-8072-C3F7E5D81249}"/>
              </a:ext>
            </a:extLst>
          </p:cNvPr>
          <p:cNvSpPr>
            <a:spLocks noGrp="1"/>
          </p:cNvSpPr>
          <p:nvPr>
            <p:ph type="sldNum" sz="quarter" idx="12"/>
          </p:nvPr>
        </p:nvSpPr>
        <p:spPr/>
        <p:txBody>
          <a:bodyPr/>
          <a:lstStyle/>
          <a:p>
            <a:fld id="{E8A18E6B-B0D2-4474-B217-F09E2222381D}" type="slidenum">
              <a:rPr lang="en-US" smtClean="0"/>
              <a:t>‹#›</a:t>
            </a:fld>
            <a:endParaRPr lang="en-US"/>
          </a:p>
        </p:txBody>
      </p:sp>
    </p:spTree>
    <p:extLst>
      <p:ext uri="{BB962C8B-B14F-4D97-AF65-F5344CB8AC3E}">
        <p14:creationId xmlns:p14="http://schemas.microsoft.com/office/powerpoint/2010/main" val="3116841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63C473-BB26-463D-B5C2-B7105FFE553D}"/>
              </a:ext>
            </a:extLst>
          </p:cNvPr>
          <p:cNvSpPr>
            <a:spLocks noGrp="1"/>
          </p:cNvSpPr>
          <p:nvPr>
            <p:ph type="dt" sz="half" idx="10"/>
          </p:nvPr>
        </p:nvSpPr>
        <p:spPr/>
        <p:txBody>
          <a:bodyPr/>
          <a:lstStyle/>
          <a:p>
            <a:fld id="{794E0B72-6DCE-41AC-A13C-024CEBDAB6EE}" type="datetimeFigureOut">
              <a:rPr lang="en-US" smtClean="0"/>
              <a:t>6/27/23</a:t>
            </a:fld>
            <a:endParaRPr lang="en-US"/>
          </a:p>
        </p:txBody>
      </p:sp>
      <p:sp>
        <p:nvSpPr>
          <p:cNvPr id="3" name="Footer Placeholder 2">
            <a:extLst>
              <a:ext uri="{FF2B5EF4-FFF2-40B4-BE49-F238E27FC236}">
                <a16:creationId xmlns:a16="http://schemas.microsoft.com/office/drawing/2014/main" id="{8D1B215B-631A-450A-9C8B-638C59CF6D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9333DF-C1E6-4137-809C-2347A4937EBD}"/>
              </a:ext>
            </a:extLst>
          </p:cNvPr>
          <p:cNvSpPr>
            <a:spLocks noGrp="1"/>
          </p:cNvSpPr>
          <p:nvPr>
            <p:ph type="sldNum" sz="quarter" idx="12"/>
          </p:nvPr>
        </p:nvSpPr>
        <p:spPr/>
        <p:txBody>
          <a:bodyPr/>
          <a:lstStyle/>
          <a:p>
            <a:fld id="{E8A18E6B-B0D2-4474-B217-F09E2222381D}" type="slidenum">
              <a:rPr lang="en-US" smtClean="0"/>
              <a:t>‹#›</a:t>
            </a:fld>
            <a:endParaRPr lang="en-US"/>
          </a:p>
        </p:txBody>
      </p:sp>
    </p:spTree>
    <p:extLst>
      <p:ext uri="{BB962C8B-B14F-4D97-AF65-F5344CB8AC3E}">
        <p14:creationId xmlns:p14="http://schemas.microsoft.com/office/powerpoint/2010/main" val="3674269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1B4C8-7E2E-44CB-BA7A-D2E17D71BE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483D15-8753-4E0B-9E57-8C310C410F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6FC767-1AD1-4BDD-B3C7-757D492552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A046B1-0A91-46DA-A743-B170B1F4E6FA}"/>
              </a:ext>
            </a:extLst>
          </p:cNvPr>
          <p:cNvSpPr>
            <a:spLocks noGrp="1"/>
          </p:cNvSpPr>
          <p:nvPr>
            <p:ph type="dt" sz="half" idx="10"/>
          </p:nvPr>
        </p:nvSpPr>
        <p:spPr/>
        <p:txBody>
          <a:bodyPr/>
          <a:lstStyle/>
          <a:p>
            <a:fld id="{794E0B72-6DCE-41AC-A13C-024CEBDAB6EE}" type="datetimeFigureOut">
              <a:rPr lang="en-US" smtClean="0"/>
              <a:t>6/27/23</a:t>
            </a:fld>
            <a:endParaRPr lang="en-US"/>
          </a:p>
        </p:txBody>
      </p:sp>
      <p:sp>
        <p:nvSpPr>
          <p:cNvPr id="6" name="Footer Placeholder 5">
            <a:extLst>
              <a:ext uri="{FF2B5EF4-FFF2-40B4-BE49-F238E27FC236}">
                <a16:creationId xmlns:a16="http://schemas.microsoft.com/office/drawing/2014/main" id="{AEDE8D2A-B764-42ED-8D88-73CE1FE5F2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7C2954-CF34-432B-8E75-57F18D008B26}"/>
              </a:ext>
            </a:extLst>
          </p:cNvPr>
          <p:cNvSpPr>
            <a:spLocks noGrp="1"/>
          </p:cNvSpPr>
          <p:nvPr>
            <p:ph type="sldNum" sz="quarter" idx="12"/>
          </p:nvPr>
        </p:nvSpPr>
        <p:spPr/>
        <p:txBody>
          <a:bodyPr/>
          <a:lstStyle/>
          <a:p>
            <a:fld id="{E8A18E6B-B0D2-4474-B217-F09E2222381D}" type="slidenum">
              <a:rPr lang="en-US" smtClean="0"/>
              <a:t>‹#›</a:t>
            </a:fld>
            <a:endParaRPr lang="en-US"/>
          </a:p>
        </p:txBody>
      </p:sp>
    </p:spTree>
    <p:extLst>
      <p:ext uri="{BB962C8B-B14F-4D97-AF65-F5344CB8AC3E}">
        <p14:creationId xmlns:p14="http://schemas.microsoft.com/office/powerpoint/2010/main" val="3706088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A2B1B-DF9F-4D7B-8F17-DCF865B255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662ECE-19D9-403A-BBA9-83426D017D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61C88C-8821-4CCD-9A60-A946F610CD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7708B6-AE08-4F9F-9121-2190DDCA606F}"/>
              </a:ext>
            </a:extLst>
          </p:cNvPr>
          <p:cNvSpPr>
            <a:spLocks noGrp="1"/>
          </p:cNvSpPr>
          <p:nvPr>
            <p:ph type="dt" sz="half" idx="10"/>
          </p:nvPr>
        </p:nvSpPr>
        <p:spPr/>
        <p:txBody>
          <a:bodyPr/>
          <a:lstStyle/>
          <a:p>
            <a:fld id="{794E0B72-6DCE-41AC-A13C-024CEBDAB6EE}" type="datetimeFigureOut">
              <a:rPr lang="en-US" smtClean="0"/>
              <a:t>6/27/23</a:t>
            </a:fld>
            <a:endParaRPr lang="en-US"/>
          </a:p>
        </p:txBody>
      </p:sp>
      <p:sp>
        <p:nvSpPr>
          <p:cNvPr id="6" name="Footer Placeholder 5">
            <a:extLst>
              <a:ext uri="{FF2B5EF4-FFF2-40B4-BE49-F238E27FC236}">
                <a16:creationId xmlns:a16="http://schemas.microsoft.com/office/drawing/2014/main" id="{D4FAB2BA-CBA3-4CC0-9515-2A60B7ED4E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6E4B04-A3AC-478F-B1B8-834664681503}"/>
              </a:ext>
            </a:extLst>
          </p:cNvPr>
          <p:cNvSpPr>
            <a:spLocks noGrp="1"/>
          </p:cNvSpPr>
          <p:nvPr>
            <p:ph type="sldNum" sz="quarter" idx="12"/>
          </p:nvPr>
        </p:nvSpPr>
        <p:spPr/>
        <p:txBody>
          <a:bodyPr/>
          <a:lstStyle/>
          <a:p>
            <a:fld id="{E8A18E6B-B0D2-4474-B217-F09E2222381D}" type="slidenum">
              <a:rPr lang="en-US" smtClean="0"/>
              <a:t>‹#›</a:t>
            </a:fld>
            <a:endParaRPr lang="en-US"/>
          </a:p>
        </p:txBody>
      </p:sp>
    </p:spTree>
    <p:extLst>
      <p:ext uri="{BB962C8B-B14F-4D97-AF65-F5344CB8AC3E}">
        <p14:creationId xmlns:p14="http://schemas.microsoft.com/office/powerpoint/2010/main" val="3130137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CA147B-DFCC-445D-9F9E-7EFD797AFB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D9EB80-A70B-46B6-9E46-C149E3BBDF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0C3-B7CE-4AF1-86B4-362E8E673A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4E0B72-6DCE-41AC-A13C-024CEBDAB6EE}" type="datetimeFigureOut">
              <a:rPr lang="en-US" smtClean="0"/>
              <a:t>6/27/23</a:t>
            </a:fld>
            <a:endParaRPr lang="en-US"/>
          </a:p>
        </p:txBody>
      </p:sp>
      <p:sp>
        <p:nvSpPr>
          <p:cNvPr id="5" name="Footer Placeholder 4">
            <a:extLst>
              <a:ext uri="{FF2B5EF4-FFF2-40B4-BE49-F238E27FC236}">
                <a16:creationId xmlns:a16="http://schemas.microsoft.com/office/drawing/2014/main" id="{82932156-10AD-42D0-AC05-19CE08EFD3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C28D52-3E04-46B2-91B2-1E8F04D2A1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A18E6B-B0D2-4474-B217-F09E2222381D}" type="slidenum">
              <a:rPr lang="en-US" smtClean="0"/>
              <a:t>‹#›</a:t>
            </a:fld>
            <a:endParaRPr lang="en-US"/>
          </a:p>
        </p:txBody>
      </p:sp>
    </p:spTree>
    <p:extLst>
      <p:ext uri="{BB962C8B-B14F-4D97-AF65-F5344CB8AC3E}">
        <p14:creationId xmlns:p14="http://schemas.microsoft.com/office/powerpoint/2010/main" val="1734708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emf"/><Relationship Id="rId10" Type="http://schemas.openxmlformats.org/officeDocument/2006/relationships/image" Target="../media/image8.emf"/><Relationship Id="rId4" Type="http://schemas.openxmlformats.org/officeDocument/2006/relationships/image" Target="../media/image2.emf"/><Relationship Id="rId9" Type="http://schemas.openxmlformats.org/officeDocument/2006/relationships/image" Target="../media/image7.emf"/></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a:extLst>
              <a:ext uri="{FF2B5EF4-FFF2-40B4-BE49-F238E27FC236}">
                <a16:creationId xmlns:a16="http://schemas.microsoft.com/office/drawing/2014/main" id="{0747A630-5433-5245-BB0D-7EC89651016D}"/>
              </a:ext>
            </a:extLst>
          </p:cNvPr>
          <p:cNvSpPr/>
          <p:nvPr/>
        </p:nvSpPr>
        <p:spPr>
          <a:xfrm>
            <a:off x="9954509" y="5435705"/>
            <a:ext cx="2149758" cy="1291665"/>
          </a:xfrm>
          <a:prstGeom prst="rect">
            <a:avLst/>
          </a:prstGeom>
          <a:solidFill>
            <a:srgbClr val="7030A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D819CC5D-A5BE-3047-AE61-F120899B625D}"/>
              </a:ext>
            </a:extLst>
          </p:cNvPr>
          <p:cNvSpPr/>
          <p:nvPr/>
        </p:nvSpPr>
        <p:spPr>
          <a:xfrm>
            <a:off x="10127072" y="2732855"/>
            <a:ext cx="1985994" cy="1519819"/>
          </a:xfrm>
          <a:prstGeom prst="rect">
            <a:avLst/>
          </a:prstGeom>
          <a:solidFill>
            <a:schemeClr val="accent1">
              <a:lumMod val="40000"/>
              <a:lumOff val="60000"/>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4B5FADD9-4CB0-0849-8E34-3DB2441E6D6A}"/>
              </a:ext>
            </a:extLst>
          </p:cNvPr>
          <p:cNvSpPr/>
          <p:nvPr/>
        </p:nvSpPr>
        <p:spPr>
          <a:xfrm>
            <a:off x="6149827" y="2732855"/>
            <a:ext cx="3466613" cy="1206951"/>
          </a:xfrm>
          <a:prstGeom prst="rect">
            <a:avLst/>
          </a:prstGeom>
          <a:solidFill>
            <a:schemeClr val="accent1">
              <a:lumMod val="40000"/>
              <a:lumOff val="60000"/>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9492CF17-2B8A-9847-AEDB-642C959358F0}"/>
              </a:ext>
            </a:extLst>
          </p:cNvPr>
          <p:cNvSpPr txBox="1"/>
          <p:nvPr/>
        </p:nvSpPr>
        <p:spPr>
          <a:xfrm>
            <a:off x="10072597" y="5980448"/>
            <a:ext cx="1909895" cy="738664"/>
          </a:xfrm>
          <a:prstGeom prst="rect">
            <a:avLst/>
          </a:prstGeom>
          <a:noFill/>
        </p:spPr>
        <p:txBody>
          <a:bodyPr wrap="square" rtlCol="0">
            <a:spAutoFit/>
          </a:bodyPr>
          <a:lstStyle/>
          <a:p>
            <a:pPr algn="ctr"/>
            <a:r>
              <a:rPr lang="en-US" sz="1050" b="1" i="1" dirty="0">
                <a:solidFill>
                  <a:schemeClr val="bg2">
                    <a:lumMod val="25000"/>
                  </a:schemeClr>
                </a:solidFill>
                <a:latin typeface="Libre Franklin" pitchFamily="2" charset="77"/>
              </a:rPr>
              <a:t>Advancement</a:t>
            </a:r>
            <a:endParaRPr lang="en-US" sz="1050" i="1" dirty="0">
              <a:solidFill>
                <a:schemeClr val="bg2">
                  <a:lumMod val="25000"/>
                </a:schemeClr>
              </a:solidFill>
              <a:latin typeface="Libre Franklin" pitchFamily="2" charset="77"/>
            </a:endParaRPr>
          </a:p>
          <a:p>
            <a:pPr algn="ctr"/>
            <a:r>
              <a:rPr lang="en-US" sz="1050" i="1" dirty="0">
                <a:solidFill>
                  <a:schemeClr val="bg2">
                    <a:lumMod val="25000"/>
                  </a:schemeClr>
                </a:solidFill>
                <a:latin typeface="Libre Franklin" pitchFamily="2" charset="77"/>
              </a:rPr>
              <a:t>Those best suited for advancement opportunities at their employer.</a:t>
            </a:r>
          </a:p>
        </p:txBody>
      </p:sp>
      <p:sp>
        <p:nvSpPr>
          <p:cNvPr id="3" name="Rectangle 2">
            <a:extLst>
              <a:ext uri="{FF2B5EF4-FFF2-40B4-BE49-F238E27FC236}">
                <a16:creationId xmlns:a16="http://schemas.microsoft.com/office/drawing/2014/main" id="{F8926435-C3D2-B54B-9642-AD4D439E3B3C}"/>
              </a:ext>
            </a:extLst>
          </p:cNvPr>
          <p:cNvSpPr/>
          <p:nvPr/>
        </p:nvSpPr>
        <p:spPr>
          <a:xfrm>
            <a:off x="-11611" y="-9708"/>
            <a:ext cx="12203611" cy="67069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0800000" scaled="1"/>
            <a:tileRect/>
          </a:gra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nip Diagonal Corner Rectangle 3">
            <a:extLst>
              <a:ext uri="{FF2B5EF4-FFF2-40B4-BE49-F238E27FC236}">
                <a16:creationId xmlns:a16="http://schemas.microsoft.com/office/drawing/2014/main" id="{65A524D5-0F22-4340-AE9B-4BB8B52C8C91}"/>
              </a:ext>
            </a:extLst>
          </p:cNvPr>
          <p:cNvSpPr/>
          <p:nvPr/>
        </p:nvSpPr>
        <p:spPr>
          <a:xfrm>
            <a:off x="82318" y="742641"/>
            <a:ext cx="1934813" cy="559180"/>
          </a:xfrm>
          <a:prstGeom prst="snip2DiagRect">
            <a:avLst/>
          </a:prstGeom>
          <a:solidFill>
            <a:srgbClr val="48B48D"/>
          </a:solidFill>
          <a:ln>
            <a:solidFill>
              <a:srgbClr val="48B4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nip Diagonal Corner Rectangle 4">
            <a:extLst>
              <a:ext uri="{FF2B5EF4-FFF2-40B4-BE49-F238E27FC236}">
                <a16:creationId xmlns:a16="http://schemas.microsoft.com/office/drawing/2014/main" id="{A767092F-B6B6-7942-9515-01B56F30CD5E}"/>
              </a:ext>
            </a:extLst>
          </p:cNvPr>
          <p:cNvSpPr/>
          <p:nvPr/>
        </p:nvSpPr>
        <p:spPr>
          <a:xfrm>
            <a:off x="2176703" y="742641"/>
            <a:ext cx="3034035" cy="559180"/>
          </a:xfrm>
          <a:prstGeom prst="snip2DiagRect">
            <a:avLst/>
          </a:prstGeom>
          <a:solidFill>
            <a:srgbClr val="48B48D"/>
          </a:solidFill>
          <a:ln>
            <a:solidFill>
              <a:srgbClr val="48B4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nip Diagonal Corner Rectangle 5">
            <a:extLst>
              <a:ext uri="{FF2B5EF4-FFF2-40B4-BE49-F238E27FC236}">
                <a16:creationId xmlns:a16="http://schemas.microsoft.com/office/drawing/2014/main" id="{B04DD076-43A8-1546-93FE-9719A42FA520}"/>
              </a:ext>
            </a:extLst>
          </p:cNvPr>
          <p:cNvSpPr/>
          <p:nvPr/>
        </p:nvSpPr>
        <p:spPr>
          <a:xfrm>
            <a:off x="6149827" y="742641"/>
            <a:ext cx="3475642" cy="559180"/>
          </a:xfrm>
          <a:prstGeom prst="snip2DiagRect">
            <a:avLst/>
          </a:prstGeom>
          <a:solidFill>
            <a:srgbClr val="48B48D"/>
          </a:solidFill>
          <a:ln>
            <a:solidFill>
              <a:srgbClr val="48B4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nip Diagonal Corner Rectangle 6">
            <a:extLst>
              <a:ext uri="{FF2B5EF4-FFF2-40B4-BE49-F238E27FC236}">
                <a16:creationId xmlns:a16="http://schemas.microsoft.com/office/drawing/2014/main" id="{CE421CB2-1D49-CB43-A048-E9E71DDDDA43}"/>
              </a:ext>
            </a:extLst>
          </p:cNvPr>
          <p:cNvSpPr/>
          <p:nvPr/>
        </p:nvSpPr>
        <p:spPr>
          <a:xfrm>
            <a:off x="9959340" y="742641"/>
            <a:ext cx="2138330" cy="559180"/>
          </a:xfrm>
          <a:prstGeom prst="snip2DiagRect">
            <a:avLst/>
          </a:prstGeom>
          <a:solidFill>
            <a:srgbClr val="48B48D"/>
          </a:solidFill>
          <a:ln>
            <a:solidFill>
              <a:srgbClr val="48B4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69D855B-4EBF-5E41-820A-B30F99A0696D}"/>
              </a:ext>
            </a:extLst>
          </p:cNvPr>
          <p:cNvSpPr txBox="1"/>
          <p:nvPr/>
        </p:nvSpPr>
        <p:spPr>
          <a:xfrm>
            <a:off x="28830" y="61886"/>
            <a:ext cx="11168743" cy="523220"/>
          </a:xfrm>
          <a:prstGeom prst="rect">
            <a:avLst/>
          </a:prstGeom>
          <a:noFill/>
        </p:spPr>
        <p:txBody>
          <a:bodyPr wrap="square" rtlCol="0">
            <a:spAutoFit/>
          </a:bodyPr>
          <a:lstStyle/>
          <a:p>
            <a:r>
              <a:rPr lang="en-US" sz="2800" dirty="0">
                <a:solidFill>
                  <a:schemeClr val="bg1"/>
                </a:solidFill>
                <a:latin typeface="Libre Franklin Light" pitchFamily="2" charset="77"/>
              </a:rPr>
              <a:t>Careers That Serve</a:t>
            </a:r>
            <a:endParaRPr lang="en-US" dirty="0">
              <a:solidFill>
                <a:schemeClr val="bg1"/>
              </a:solidFill>
              <a:latin typeface="Libre Franklin Light" pitchFamily="2" charset="77"/>
            </a:endParaRPr>
          </a:p>
        </p:txBody>
      </p:sp>
      <p:sp>
        <p:nvSpPr>
          <p:cNvPr id="11" name="TextBox 10">
            <a:extLst>
              <a:ext uri="{FF2B5EF4-FFF2-40B4-BE49-F238E27FC236}">
                <a16:creationId xmlns:a16="http://schemas.microsoft.com/office/drawing/2014/main" id="{06157770-4B23-2944-AD53-45B36CBCB2E6}"/>
              </a:ext>
            </a:extLst>
          </p:cNvPr>
          <p:cNvSpPr txBox="1"/>
          <p:nvPr/>
        </p:nvSpPr>
        <p:spPr>
          <a:xfrm>
            <a:off x="217340" y="767025"/>
            <a:ext cx="1649937" cy="523220"/>
          </a:xfrm>
          <a:prstGeom prst="rect">
            <a:avLst/>
          </a:prstGeom>
          <a:noFill/>
        </p:spPr>
        <p:txBody>
          <a:bodyPr wrap="square" rtlCol="0">
            <a:spAutoFit/>
          </a:bodyPr>
          <a:lstStyle/>
          <a:p>
            <a:pPr algn="ctr"/>
            <a:r>
              <a:rPr lang="en-US" sz="1400" i="1" dirty="0">
                <a:solidFill>
                  <a:schemeClr val="bg1"/>
                </a:solidFill>
                <a:latin typeface="Libre Franklin" pitchFamily="2" charset="77"/>
              </a:rPr>
              <a:t>Recruitment/ </a:t>
            </a:r>
          </a:p>
          <a:p>
            <a:pPr algn="ctr"/>
            <a:r>
              <a:rPr lang="en-US" sz="1400" i="1" dirty="0">
                <a:solidFill>
                  <a:schemeClr val="bg1"/>
                </a:solidFill>
                <a:latin typeface="Libre Franklin" pitchFamily="2" charset="77"/>
              </a:rPr>
              <a:t>Referral Source</a:t>
            </a:r>
          </a:p>
        </p:txBody>
      </p:sp>
      <p:sp>
        <p:nvSpPr>
          <p:cNvPr id="12" name="TextBox 11">
            <a:extLst>
              <a:ext uri="{FF2B5EF4-FFF2-40B4-BE49-F238E27FC236}">
                <a16:creationId xmlns:a16="http://schemas.microsoft.com/office/drawing/2014/main" id="{8921471C-92F3-0D40-A606-84E673044E32}"/>
              </a:ext>
            </a:extLst>
          </p:cNvPr>
          <p:cNvSpPr txBox="1"/>
          <p:nvPr/>
        </p:nvSpPr>
        <p:spPr>
          <a:xfrm>
            <a:off x="2267043" y="767759"/>
            <a:ext cx="2850070" cy="523220"/>
          </a:xfrm>
          <a:prstGeom prst="rect">
            <a:avLst/>
          </a:prstGeom>
          <a:noFill/>
        </p:spPr>
        <p:txBody>
          <a:bodyPr wrap="square" rtlCol="0">
            <a:spAutoFit/>
          </a:bodyPr>
          <a:lstStyle/>
          <a:p>
            <a:pPr algn="ctr"/>
            <a:r>
              <a:rPr lang="en-US" sz="1400" i="1" dirty="0">
                <a:solidFill>
                  <a:schemeClr val="bg1"/>
                </a:solidFill>
                <a:latin typeface="Libre Franklin" pitchFamily="2" charset="77"/>
              </a:rPr>
              <a:t>Build</a:t>
            </a:r>
          </a:p>
          <a:p>
            <a:pPr algn="ctr"/>
            <a:r>
              <a:rPr lang="en-US" sz="1400" i="1" dirty="0">
                <a:solidFill>
                  <a:schemeClr val="bg1"/>
                </a:solidFill>
                <a:latin typeface="Libre Franklin" pitchFamily="2" charset="77"/>
              </a:rPr>
              <a:t>The Pool</a:t>
            </a:r>
          </a:p>
        </p:txBody>
      </p:sp>
      <p:sp>
        <p:nvSpPr>
          <p:cNvPr id="13" name="TextBox 12">
            <a:extLst>
              <a:ext uri="{FF2B5EF4-FFF2-40B4-BE49-F238E27FC236}">
                <a16:creationId xmlns:a16="http://schemas.microsoft.com/office/drawing/2014/main" id="{F94597EE-268A-2145-B13C-EDD40D591E63}"/>
              </a:ext>
            </a:extLst>
          </p:cNvPr>
          <p:cNvSpPr txBox="1"/>
          <p:nvPr/>
        </p:nvSpPr>
        <p:spPr>
          <a:xfrm>
            <a:off x="6229403" y="776963"/>
            <a:ext cx="3326077" cy="523220"/>
          </a:xfrm>
          <a:prstGeom prst="rect">
            <a:avLst/>
          </a:prstGeom>
          <a:noFill/>
        </p:spPr>
        <p:txBody>
          <a:bodyPr wrap="square" rtlCol="0">
            <a:spAutoFit/>
          </a:bodyPr>
          <a:lstStyle/>
          <a:p>
            <a:pPr algn="ctr"/>
            <a:r>
              <a:rPr lang="en-US" sz="1400" i="1" dirty="0">
                <a:solidFill>
                  <a:schemeClr val="bg1"/>
                </a:solidFill>
                <a:latin typeface="Libre Franklin" pitchFamily="2" charset="77"/>
              </a:rPr>
              <a:t>Instruction/ </a:t>
            </a:r>
            <a:br>
              <a:rPr lang="en-US" sz="1400" i="1" dirty="0">
                <a:solidFill>
                  <a:schemeClr val="bg1"/>
                </a:solidFill>
                <a:latin typeface="Libre Franklin" pitchFamily="2" charset="77"/>
              </a:rPr>
            </a:br>
            <a:r>
              <a:rPr lang="en-US" sz="1400" i="1" dirty="0">
                <a:solidFill>
                  <a:schemeClr val="bg1"/>
                </a:solidFill>
                <a:latin typeface="Libre Franklin" pitchFamily="2" charset="77"/>
              </a:rPr>
              <a:t>Apprenticeship</a:t>
            </a:r>
          </a:p>
        </p:txBody>
      </p:sp>
      <p:sp>
        <p:nvSpPr>
          <p:cNvPr id="14" name="TextBox 13">
            <a:extLst>
              <a:ext uri="{FF2B5EF4-FFF2-40B4-BE49-F238E27FC236}">
                <a16:creationId xmlns:a16="http://schemas.microsoft.com/office/drawing/2014/main" id="{C361804C-363E-CA47-BAB7-8BE675F2712C}"/>
              </a:ext>
            </a:extLst>
          </p:cNvPr>
          <p:cNvSpPr txBox="1"/>
          <p:nvPr/>
        </p:nvSpPr>
        <p:spPr>
          <a:xfrm>
            <a:off x="10042831" y="850845"/>
            <a:ext cx="1972851" cy="307777"/>
          </a:xfrm>
          <a:prstGeom prst="rect">
            <a:avLst/>
          </a:prstGeom>
          <a:noFill/>
        </p:spPr>
        <p:txBody>
          <a:bodyPr wrap="square" rtlCol="0">
            <a:spAutoFit/>
          </a:bodyPr>
          <a:lstStyle/>
          <a:p>
            <a:pPr algn="ctr"/>
            <a:r>
              <a:rPr lang="en-US" sz="1400" i="1" dirty="0">
                <a:solidFill>
                  <a:schemeClr val="bg1"/>
                </a:solidFill>
                <a:latin typeface="Libre Franklin" pitchFamily="2" charset="77"/>
              </a:rPr>
              <a:t>Employment</a:t>
            </a:r>
          </a:p>
        </p:txBody>
      </p:sp>
      <p:sp>
        <p:nvSpPr>
          <p:cNvPr id="42" name="TextBox 41">
            <a:extLst>
              <a:ext uri="{FF2B5EF4-FFF2-40B4-BE49-F238E27FC236}">
                <a16:creationId xmlns:a16="http://schemas.microsoft.com/office/drawing/2014/main" id="{BCE50502-A0F4-C445-BB32-5CDE44AB0DE5}"/>
              </a:ext>
            </a:extLst>
          </p:cNvPr>
          <p:cNvSpPr txBox="1"/>
          <p:nvPr/>
        </p:nvSpPr>
        <p:spPr>
          <a:xfrm>
            <a:off x="10815633" y="2839961"/>
            <a:ext cx="1173296" cy="369332"/>
          </a:xfrm>
          <a:prstGeom prst="rect">
            <a:avLst/>
          </a:prstGeom>
          <a:noFill/>
        </p:spPr>
        <p:txBody>
          <a:bodyPr wrap="square" rtlCol="0">
            <a:spAutoFit/>
          </a:bodyPr>
          <a:lstStyle/>
          <a:p>
            <a:r>
              <a:rPr lang="en-US" sz="900" i="1" dirty="0">
                <a:solidFill>
                  <a:schemeClr val="bg2">
                    <a:lumMod val="25000"/>
                  </a:schemeClr>
                </a:solidFill>
                <a:latin typeface="Libre Franklin" pitchFamily="2" charset="77"/>
              </a:rPr>
              <a:t>Those best suited to </a:t>
            </a:r>
            <a:r>
              <a:rPr lang="en-US" sz="900" b="1" i="1" dirty="0">
                <a:solidFill>
                  <a:schemeClr val="bg2">
                    <a:lumMod val="25000"/>
                  </a:schemeClr>
                </a:solidFill>
                <a:latin typeface="Libre Franklin" pitchFamily="2" charset="77"/>
              </a:rPr>
              <a:t>Culinary Arts</a:t>
            </a:r>
            <a:endParaRPr lang="en-US" sz="900" i="1" dirty="0">
              <a:solidFill>
                <a:schemeClr val="bg2">
                  <a:lumMod val="25000"/>
                </a:schemeClr>
              </a:solidFill>
              <a:latin typeface="Libre Franklin" pitchFamily="2" charset="77"/>
            </a:endParaRPr>
          </a:p>
        </p:txBody>
      </p:sp>
      <p:sp>
        <p:nvSpPr>
          <p:cNvPr id="43" name="TextBox 42">
            <a:extLst>
              <a:ext uri="{FF2B5EF4-FFF2-40B4-BE49-F238E27FC236}">
                <a16:creationId xmlns:a16="http://schemas.microsoft.com/office/drawing/2014/main" id="{695BD17E-A4B6-394F-B0BB-B69ADD627218}"/>
              </a:ext>
            </a:extLst>
          </p:cNvPr>
          <p:cNvSpPr txBox="1"/>
          <p:nvPr/>
        </p:nvSpPr>
        <p:spPr>
          <a:xfrm>
            <a:off x="10815633" y="3321214"/>
            <a:ext cx="1292453" cy="369332"/>
          </a:xfrm>
          <a:prstGeom prst="rect">
            <a:avLst/>
          </a:prstGeom>
          <a:noFill/>
        </p:spPr>
        <p:txBody>
          <a:bodyPr wrap="square" rtlCol="0">
            <a:spAutoFit/>
          </a:bodyPr>
          <a:lstStyle/>
          <a:p>
            <a:r>
              <a:rPr lang="en-US" sz="900" i="1" dirty="0">
                <a:solidFill>
                  <a:schemeClr val="bg2">
                    <a:lumMod val="25000"/>
                  </a:schemeClr>
                </a:solidFill>
                <a:latin typeface="Libre Franklin" pitchFamily="2" charset="77"/>
              </a:rPr>
              <a:t>Those best suited to </a:t>
            </a:r>
          </a:p>
          <a:p>
            <a:r>
              <a:rPr lang="en-US" sz="900" b="1" i="1" dirty="0">
                <a:solidFill>
                  <a:schemeClr val="bg2">
                    <a:lumMod val="25000"/>
                  </a:schemeClr>
                </a:solidFill>
                <a:latin typeface="Libre Franklin" pitchFamily="2" charset="77"/>
              </a:rPr>
              <a:t>Hotels &amp; Lodging</a:t>
            </a:r>
            <a:endParaRPr lang="en-US" sz="900" i="1" dirty="0">
              <a:solidFill>
                <a:schemeClr val="bg2">
                  <a:lumMod val="25000"/>
                </a:schemeClr>
              </a:solidFill>
              <a:latin typeface="Libre Franklin" pitchFamily="2" charset="77"/>
            </a:endParaRPr>
          </a:p>
        </p:txBody>
      </p:sp>
      <p:sp>
        <p:nvSpPr>
          <p:cNvPr id="46" name="TextBox 45">
            <a:extLst>
              <a:ext uri="{FF2B5EF4-FFF2-40B4-BE49-F238E27FC236}">
                <a16:creationId xmlns:a16="http://schemas.microsoft.com/office/drawing/2014/main" id="{6857891E-C22D-014A-8524-0A56081566DD}"/>
              </a:ext>
            </a:extLst>
          </p:cNvPr>
          <p:cNvSpPr txBox="1"/>
          <p:nvPr/>
        </p:nvSpPr>
        <p:spPr>
          <a:xfrm>
            <a:off x="10821513" y="3713356"/>
            <a:ext cx="1364066" cy="507831"/>
          </a:xfrm>
          <a:prstGeom prst="rect">
            <a:avLst/>
          </a:prstGeom>
          <a:noFill/>
        </p:spPr>
        <p:txBody>
          <a:bodyPr wrap="square" rtlCol="0">
            <a:spAutoFit/>
          </a:bodyPr>
          <a:lstStyle/>
          <a:p>
            <a:r>
              <a:rPr lang="en-US" sz="900" i="1" dirty="0">
                <a:solidFill>
                  <a:schemeClr val="bg2">
                    <a:lumMod val="25000"/>
                  </a:schemeClr>
                </a:solidFill>
                <a:latin typeface="Libre Franklin" pitchFamily="2" charset="77"/>
              </a:rPr>
              <a:t>Those best suited </a:t>
            </a:r>
            <a:br>
              <a:rPr lang="en-US" sz="900" i="1" dirty="0">
                <a:solidFill>
                  <a:schemeClr val="bg2">
                    <a:lumMod val="25000"/>
                  </a:schemeClr>
                </a:solidFill>
                <a:latin typeface="Libre Franklin" pitchFamily="2" charset="77"/>
              </a:rPr>
            </a:br>
            <a:r>
              <a:rPr lang="en-US" sz="900" i="1" dirty="0">
                <a:solidFill>
                  <a:schemeClr val="bg2">
                    <a:lumMod val="25000"/>
                  </a:schemeClr>
                </a:solidFill>
                <a:latin typeface="Libre Franklin" pitchFamily="2" charset="77"/>
              </a:rPr>
              <a:t>to </a:t>
            </a:r>
            <a:r>
              <a:rPr lang="en-US" sz="900" b="1" i="1" dirty="0">
                <a:solidFill>
                  <a:schemeClr val="bg2">
                    <a:lumMod val="25000"/>
                  </a:schemeClr>
                </a:solidFill>
                <a:latin typeface="Libre Franklin" pitchFamily="2" charset="77"/>
              </a:rPr>
              <a:t>Restaurants </a:t>
            </a:r>
            <a:br>
              <a:rPr lang="en-US" sz="900" b="1" i="1" dirty="0">
                <a:solidFill>
                  <a:schemeClr val="bg2">
                    <a:lumMod val="25000"/>
                  </a:schemeClr>
                </a:solidFill>
                <a:latin typeface="Libre Franklin" pitchFamily="2" charset="77"/>
              </a:rPr>
            </a:br>
            <a:r>
              <a:rPr lang="en-US" sz="900" b="1" i="1" dirty="0">
                <a:solidFill>
                  <a:schemeClr val="bg2">
                    <a:lumMod val="25000"/>
                  </a:schemeClr>
                </a:solidFill>
                <a:latin typeface="Libre Franklin" pitchFamily="2" charset="77"/>
              </a:rPr>
              <a:t>&amp; Foodservice</a:t>
            </a:r>
            <a:endParaRPr lang="en-US" sz="900" i="1" dirty="0">
              <a:solidFill>
                <a:schemeClr val="bg2">
                  <a:lumMod val="25000"/>
                </a:schemeClr>
              </a:solidFill>
              <a:latin typeface="Libre Franklin" pitchFamily="2" charset="77"/>
            </a:endParaRPr>
          </a:p>
        </p:txBody>
      </p:sp>
      <p:sp>
        <p:nvSpPr>
          <p:cNvPr id="53" name="Rectangle 52">
            <a:extLst>
              <a:ext uri="{FF2B5EF4-FFF2-40B4-BE49-F238E27FC236}">
                <a16:creationId xmlns:a16="http://schemas.microsoft.com/office/drawing/2014/main" id="{9A4B82CD-71AC-C246-991E-67BA67D19D81}"/>
              </a:ext>
            </a:extLst>
          </p:cNvPr>
          <p:cNvSpPr/>
          <p:nvPr/>
        </p:nvSpPr>
        <p:spPr>
          <a:xfrm>
            <a:off x="6149827" y="5435705"/>
            <a:ext cx="3466613" cy="1291665"/>
          </a:xfrm>
          <a:prstGeom prst="rect">
            <a:avLst/>
          </a:prstGeom>
          <a:solidFill>
            <a:srgbClr val="7030A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ight Brace 53">
            <a:extLst>
              <a:ext uri="{FF2B5EF4-FFF2-40B4-BE49-F238E27FC236}">
                <a16:creationId xmlns:a16="http://schemas.microsoft.com/office/drawing/2014/main" id="{363373F5-8655-8749-8991-51A28891EE63}"/>
              </a:ext>
            </a:extLst>
          </p:cNvPr>
          <p:cNvSpPr/>
          <p:nvPr/>
        </p:nvSpPr>
        <p:spPr>
          <a:xfrm>
            <a:off x="5265465" y="1504380"/>
            <a:ext cx="204353" cy="3514726"/>
          </a:xfrm>
          <a:prstGeom prst="rightBrace">
            <a:avLst>
              <a:gd name="adj1" fmla="val 7991"/>
              <a:gd name="adj2" fmla="val 50000"/>
            </a:avLst>
          </a:prstGeom>
          <a:ln>
            <a:solidFill>
              <a:schemeClr val="tx1">
                <a:lumMod val="75000"/>
                <a:lumOff val="25000"/>
              </a:schemeClr>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solidFill>
                <a:schemeClr val="bg2">
                  <a:lumMod val="10000"/>
                </a:schemeClr>
              </a:solidFill>
            </a:endParaRPr>
          </a:p>
        </p:txBody>
      </p:sp>
      <p:sp>
        <p:nvSpPr>
          <p:cNvPr id="55" name="Right Brace 54">
            <a:extLst>
              <a:ext uri="{FF2B5EF4-FFF2-40B4-BE49-F238E27FC236}">
                <a16:creationId xmlns:a16="http://schemas.microsoft.com/office/drawing/2014/main" id="{D53BA77A-6705-7843-8BA7-75FC3DF4BB7D}"/>
              </a:ext>
            </a:extLst>
          </p:cNvPr>
          <p:cNvSpPr/>
          <p:nvPr/>
        </p:nvSpPr>
        <p:spPr>
          <a:xfrm>
            <a:off x="5280705" y="5689191"/>
            <a:ext cx="204352" cy="719773"/>
          </a:xfrm>
          <a:prstGeom prst="rightBrace">
            <a:avLst/>
          </a:prstGeom>
          <a:ln>
            <a:solidFill>
              <a:schemeClr val="tx1">
                <a:lumMod val="75000"/>
                <a:lumOff val="25000"/>
              </a:schemeClr>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solidFill>
                <a:schemeClr val="bg2">
                  <a:lumMod val="10000"/>
                </a:schemeClr>
              </a:solidFill>
            </a:endParaRPr>
          </a:p>
        </p:txBody>
      </p:sp>
      <p:cxnSp>
        <p:nvCxnSpPr>
          <p:cNvPr id="65" name="Straight Arrow Connector 64">
            <a:extLst>
              <a:ext uri="{FF2B5EF4-FFF2-40B4-BE49-F238E27FC236}">
                <a16:creationId xmlns:a16="http://schemas.microsoft.com/office/drawing/2014/main" id="{6DEB259B-9E63-A848-82CD-A4C9C995BCAF}"/>
              </a:ext>
            </a:extLst>
          </p:cNvPr>
          <p:cNvCxnSpPr>
            <a:cxnSpLocks/>
          </p:cNvCxnSpPr>
          <p:nvPr/>
        </p:nvCxnSpPr>
        <p:spPr>
          <a:xfrm>
            <a:off x="5550308" y="6046473"/>
            <a:ext cx="477112" cy="0"/>
          </a:xfrm>
          <a:prstGeom prst="straightConnector1">
            <a:avLst/>
          </a:prstGeom>
          <a:ln>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1943E954-20A8-974D-BEA3-CABFC2513C02}"/>
              </a:ext>
            </a:extLst>
          </p:cNvPr>
          <p:cNvSpPr txBox="1"/>
          <p:nvPr/>
        </p:nvSpPr>
        <p:spPr>
          <a:xfrm>
            <a:off x="78844" y="1680436"/>
            <a:ext cx="1646206" cy="253916"/>
          </a:xfrm>
          <a:prstGeom prst="rect">
            <a:avLst/>
          </a:prstGeom>
          <a:noFill/>
        </p:spPr>
        <p:txBody>
          <a:bodyPr wrap="square" rtlCol="0">
            <a:spAutoFit/>
          </a:bodyPr>
          <a:lstStyle/>
          <a:p>
            <a:pPr algn="ctr"/>
            <a:r>
              <a:rPr lang="en-US" sz="1050" b="1" i="1" dirty="0">
                <a:solidFill>
                  <a:schemeClr val="bg2">
                    <a:lumMod val="25000"/>
                  </a:schemeClr>
                </a:solidFill>
                <a:latin typeface="Libre Franklin" pitchFamily="2" charset="77"/>
              </a:rPr>
              <a:t>High Schools </a:t>
            </a:r>
          </a:p>
        </p:txBody>
      </p:sp>
      <p:sp>
        <p:nvSpPr>
          <p:cNvPr id="73" name="TextBox 72">
            <a:extLst>
              <a:ext uri="{FF2B5EF4-FFF2-40B4-BE49-F238E27FC236}">
                <a16:creationId xmlns:a16="http://schemas.microsoft.com/office/drawing/2014/main" id="{45ED824A-ACFE-C54A-BE94-0B2EFA62269E}"/>
              </a:ext>
            </a:extLst>
          </p:cNvPr>
          <p:cNvSpPr txBox="1"/>
          <p:nvPr/>
        </p:nvSpPr>
        <p:spPr>
          <a:xfrm>
            <a:off x="61051" y="4046324"/>
            <a:ext cx="1646206" cy="415498"/>
          </a:xfrm>
          <a:prstGeom prst="rect">
            <a:avLst/>
          </a:prstGeom>
          <a:noFill/>
        </p:spPr>
        <p:txBody>
          <a:bodyPr wrap="square" rtlCol="0">
            <a:spAutoFit/>
          </a:bodyPr>
          <a:lstStyle/>
          <a:p>
            <a:pPr algn="ctr"/>
            <a:r>
              <a:rPr lang="en-US" sz="1050" b="1" i="1" dirty="0">
                <a:solidFill>
                  <a:schemeClr val="bg2">
                    <a:lumMod val="25000"/>
                  </a:schemeClr>
                </a:solidFill>
                <a:latin typeface="Libre Franklin" pitchFamily="2" charset="77"/>
              </a:rPr>
              <a:t>Dallas College Students</a:t>
            </a:r>
            <a:endParaRPr lang="en-US" sz="1050" i="1" dirty="0">
              <a:solidFill>
                <a:schemeClr val="bg2">
                  <a:lumMod val="25000"/>
                </a:schemeClr>
              </a:solidFill>
              <a:latin typeface="Libre Franklin" pitchFamily="2" charset="77"/>
            </a:endParaRPr>
          </a:p>
        </p:txBody>
      </p:sp>
      <p:sp>
        <p:nvSpPr>
          <p:cNvPr id="75" name="TextBox 74">
            <a:extLst>
              <a:ext uri="{FF2B5EF4-FFF2-40B4-BE49-F238E27FC236}">
                <a16:creationId xmlns:a16="http://schemas.microsoft.com/office/drawing/2014/main" id="{0E53BEDD-0D70-6A47-AFE0-0FDE4186C731}"/>
              </a:ext>
            </a:extLst>
          </p:cNvPr>
          <p:cNvSpPr txBox="1"/>
          <p:nvPr/>
        </p:nvSpPr>
        <p:spPr>
          <a:xfrm>
            <a:off x="64728" y="4550506"/>
            <a:ext cx="1646206" cy="415498"/>
          </a:xfrm>
          <a:prstGeom prst="rect">
            <a:avLst/>
          </a:prstGeom>
          <a:noFill/>
        </p:spPr>
        <p:txBody>
          <a:bodyPr wrap="square" rtlCol="0">
            <a:spAutoFit/>
          </a:bodyPr>
          <a:lstStyle/>
          <a:p>
            <a:pPr algn="ctr"/>
            <a:r>
              <a:rPr lang="en-US" sz="1050" b="1" i="1" dirty="0">
                <a:solidFill>
                  <a:schemeClr val="bg2">
                    <a:lumMod val="25000"/>
                  </a:schemeClr>
                </a:solidFill>
                <a:latin typeface="Libre Franklin" pitchFamily="2" charset="77"/>
              </a:rPr>
              <a:t>Other</a:t>
            </a:r>
          </a:p>
          <a:p>
            <a:pPr algn="ctr"/>
            <a:r>
              <a:rPr lang="en-US" sz="1050" b="1" i="1" dirty="0">
                <a:solidFill>
                  <a:schemeClr val="bg2">
                    <a:lumMod val="25000"/>
                  </a:schemeClr>
                </a:solidFill>
                <a:latin typeface="Libre Franklin" pitchFamily="2" charset="77"/>
              </a:rPr>
              <a:t>Sources</a:t>
            </a:r>
            <a:endParaRPr lang="en-US" sz="1050" i="1" dirty="0">
              <a:solidFill>
                <a:schemeClr val="bg2">
                  <a:lumMod val="25000"/>
                </a:schemeClr>
              </a:solidFill>
              <a:latin typeface="Libre Franklin" pitchFamily="2" charset="77"/>
            </a:endParaRPr>
          </a:p>
        </p:txBody>
      </p:sp>
      <p:sp>
        <p:nvSpPr>
          <p:cNvPr id="77" name="TextBox 76">
            <a:extLst>
              <a:ext uri="{FF2B5EF4-FFF2-40B4-BE49-F238E27FC236}">
                <a16:creationId xmlns:a16="http://schemas.microsoft.com/office/drawing/2014/main" id="{EADCD3E3-56A0-BB48-9B1F-BB10EE37E548}"/>
              </a:ext>
            </a:extLst>
          </p:cNvPr>
          <p:cNvSpPr txBox="1"/>
          <p:nvPr/>
        </p:nvSpPr>
        <p:spPr>
          <a:xfrm>
            <a:off x="209508" y="6152337"/>
            <a:ext cx="1646206" cy="415498"/>
          </a:xfrm>
          <a:prstGeom prst="rect">
            <a:avLst/>
          </a:prstGeom>
          <a:noFill/>
        </p:spPr>
        <p:txBody>
          <a:bodyPr wrap="square" rtlCol="0">
            <a:spAutoFit/>
          </a:bodyPr>
          <a:lstStyle/>
          <a:p>
            <a:pPr algn="ctr"/>
            <a:r>
              <a:rPr lang="en-US" sz="1050" b="1" i="1" dirty="0">
                <a:solidFill>
                  <a:schemeClr val="bg2">
                    <a:lumMod val="25000"/>
                  </a:schemeClr>
                </a:solidFill>
                <a:latin typeface="Libre Franklin" pitchFamily="2" charset="77"/>
              </a:rPr>
              <a:t>Participating</a:t>
            </a:r>
          </a:p>
          <a:p>
            <a:pPr algn="ctr"/>
            <a:r>
              <a:rPr lang="en-US" sz="1050" b="1" i="1" dirty="0">
                <a:solidFill>
                  <a:schemeClr val="bg2">
                    <a:lumMod val="25000"/>
                  </a:schemeClr>
                </a:solidFill>
                <a:latin typeface="Libre Franklin" pitchFamily="2" charset="77"/>
              </a:rPr>
              <a:t>Employers</a:t>
            </a:r>
            <a:endParaRPr lang="en-US" sz="1050" i="1" dirty="0">
              <a:solidFill>
                <a:schemeClr val="bg2">
                  <a:lumMod val="25000"/>
                </a:schemeClr>
              </a:solidFill>
              <a:latin typeface="Libre Franklin" pitchFamily="2" charset="77"/>
            </a:endParaRPr>
          </a:p>
        </p:txBody>
      </p:sp>
      <p:sp>
        <p:nvSpPr>
          <p:cNvPr id="78" name="Right Brace 77">
            <a:extLst>
              <a:ext uri="{FF2B5EF4-FFF2-40B4-BE49-F238E27FC236}">
                <a16:creationId xmlns:a16="http://schemas.microsoft.com/office/drawing/2014/main" id="{1F59DD1B-FDE2-3147-9852-2B2475A2D215}"/>
              </a:ext>
            </a:extLst>
          </p:cNvPr>
          <p:cNvSpPr/>
          <p:nvPr/>
        </p:nvSpPr>
        <p:spPr>
          <a:xfrm>
            <a:off x="1577367" y="1806195"/>
            <a:ext cx="204352" cy="2952668"/>
          </a:xfrm>
          <a:prstGeom prst="rightBrace">
            <a:avLst>
              <a:gd name="adj1" fmla="val 7991"/>
              <a:gd name="adj2" fmla="val 50000"/>
            </a:avLst>
          </a:prstGeom>
          <a:ln>
            <a:solidFill>
              <a:schemeClr val="tx1">
                <a:lumMod val="75000"/>
                <a:lumOff val="25000"/>
              </a:schemeClr>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solidFill>
                <a:schemeClr val="bg2">
                  <a:lumMod val="10000"/>
                </a:schemeClr>
              </a:solidFill>
            </a:endParaRPr>
          </a:p>
        </p:txBody>
      </p:sp>
      <p:sp>
        <p:nvSpPr>
          <p:cNvPr id="79" name="Right Brace 78">
            <a:extLst>
              <a:ext uri="{FF2B5EF4-FFF2-40B4-BE49-F238E27FC236}">
                <a16:creationId xmlns:a16="http://schemas.microsoft.com/office/drawing/2014/main" id="{1C417194-249B-B34E-9359-560B681166B2}"/>
              </a:ext>
            </a:extLst>
          </p:cNvPr>
          <p:cNvSpPr/>
          <p:nvPr/>
        </p:nvSpPr>
        <p:spPr>
          <a:xfrm>
            <a:off x="1592051" y="5689191"/>
            <a:ext cx="189668" cy="719773"/>
          </a:xfrm>
          <a:prstGeom prst="rightBrace">
            <a:avLst/>
          </a:prstGeom>
          <a:ln>
            <a:solidFill>
              <a:schemeClr val="tx1">
                <a:lumMod val="75000"/>
                <a:lumOff val="25000"/>
              </a:schemeClr>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solidFill>
                <a:schemeClr val="bg2">
                  <a:lumMod val="10000"/>
                </a:schemeClr>
              </a:solidFill>
            </a:endParaRPr>
          </a:p>
        </p:txBody>
      </p:sp>
      <p:cxnSp>
        <p:nvCxnSpPr>
          <p:cNvPr id="80" name="Straight Arrow Connector 79">
            <a:extLst>
              <a:ext uri="{FF2B5EF4-FFF2-40B4-BE49-F238E27FC236}">
                <a16:creationId xmlns:a16="http://schemas.microsoft.com/office/drawing/2014/main" id="{7DF6AEF2-939E-874B-8F78-7135E952C8EE}"/>
              </a:ext>
            </a:extLst>
          </p:cNvPr>
          <p:cNvCxnSpPr>
            <a:cxnSpLocks/>
          </p:cNvCxnSpPr>
          <p:nvPr/>
        </p:nvCxnSpPr>
        <p:spPr>
          <a:xfrm>
            <a:off x="1846970" y="3278784"/>
            <a:ext cx="329733" cy="0"/>
          </a:xfrm>
          <a:prstGeom prst="straightConnector1">
            <a:avLst/>
          </a:prstGeom>
          <a:ln>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9B70CF4E-7856-7C42-BB63-9436424B8ABA}"/>
              </a:ext>
            </a:extLst>
          </p:cNvPr>
          <p:cNvCxnSpPr>
            <a:cxnSpLocks/>
          </p:cNvCxnSpPr>
          <p:nvPr/>
        </p:nvCxnSpPr>
        <p:spPr>
          <a:xfrm>
            <a:off x="1846970" y="6046473"/>
            <a:ext cx="329733" cy="0"/>
          </a:xfrm>
          <a:prstGeom prst="straightConnector1">
            <a:avLst/>
          </a:prstGeom>
          <a:ln>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48D03F5D-07C1-DD45-93E8-73C9E84894D7}"/>
              </a:ext>
            </a:extLst>
          </p:cNvPr>
          <p:cNvSpPr txBox="1"/>
          <p:nvPr/>
        </p:nvSpPr>
        <p:spPr>
          <a:xfrm>
            <a:off x="2251803" y="1546115"/>
            <a:ext cx="2850070" cy="861774"/>
          </a:xfrm>
          <a:prstGeom prst="rect">
            <a:avLst/>
          </a:prstGeom>
          <a:noFill/>
        </p:spPr>
        <p:txBody>
          <a:bodyPr wrap="square" rtlCol="0">
            <a:spAutoFit/>
          </a:bodyPr>
          <a:lstStyle/>
          <a:p>
            <a:pPr algn="ctr"/>
            <a:r>
              <a:rPr lang="en-US" sz="1400" b="1" i="1" dirty="0">
                <a:solidFill>
                  <a:schemeClr val="bg2">
                    <a:lumMod val="25000"/>
                  </a:schemeClr>
                </a:solidFill>
                <a:latin typeface="Libre Franklin" pitchFamily="2" charset="77"/>
              </a:rPr>
              <a:t>Jobtimize Sorts the Pool</a:t>
            </a:r>
            <a:endParaRPr lang="en-US" sz="1050" i="1" dirty="0">
              <a:solidFill>
                <a:schemeClr val="bg2">
                  <a:lumMod val="25000"/>
                </a:schemeClr>
              </a:solidFill>
              <a:latin typeface="Libre Franklin" pitchFamily="2" charset="77"/>
            </a:endParaRPr>
          </a:p>
          <a:p>
            <a:pPr algn="ctr"/>
            <a:r>
              <a:rPr lang="en-US" sz="1200" i="1" dirty="0">
                <a:solidFill>
                  <a:schemeClr val="bg2">
                    <a:lumMod val="25000"/>
                  </a:schemeClr>
                </a:solidFill>
                <a:latin typeface="Libre Franklin" pitchFamily="2" charset="77"/>
              </a:rPr>
              <a:t>Identify the people best suited to </a:t>
            </a:r>
            <a:br>
              <a:rPr lang="en-US" sz="1200" i="1" dirty="0">
                <a:solidFill>
                  <a:schemeClr val="bg2">
                    <a:lumMod val="25000"/>
                  </a:schemeClr>
                </a:solidFill>
                <a:latin typeface="Libre Franklin" pitchFamily="2" charset="77"/>
              </a:rPr>
            </a:br>
            <a:r>
              <a:rPr lang="en-US" sz="1200" i="1" dirty="0">
                <a:solidFill>
                  <a:schemeClr val="bg2">
                    <a:lumMod val="25000"/>
                  </a:schemeClr>
                </a:solidFill>
                <a:latin typeface="Libre Franklin" pitchFamily="2" charset="77"/>
              </a:rPr>
              <a:t>target occupations in Culinary, Hospitality, Foodservice</a:t>
            </a:r>
          </a:p>
        </p:txBody>
      </p:sp>
      <p:sp>
        <p:nvSpPr>
          <p:cNvPr id="94" name="Snip Diagonal Corner Rectangle 93">
            <a:extLst>
              <a:ext uri="{FF2B5EF4-FFF2-40B4-BE49-F238E27FC236}">
                <a16:creationId xmlns:a16="http://schemas.microsoft.com/office/drawing/2014/main" id="{7F038CCB-A296-744A-A65C-781491D1B0D1}"/>
              </a:ext>
            </a:extLst>
          </p:cNvPr>
          <p:cNvSpPr/>
          <p:nvPr/>
        </p:nvSpPr>
        <p:spPr>
          <a:xfrm>
            <a:off x="6127079" y="4130144"/>
            <a:ext cx="3496981" cy="1115224"/>
          </a:xfrm>
          <a:prstGeom prst="snip2DiagRect">
            <a:avLst/>
          </a:prstGeom>
          <a:solidFill>
            <a:srgbClr val="FF0000">
              <a:alpha val="14902"/>
            </a:srgb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248A49F3-1799-FD49-A925-FE11E42BDB1A}"/>
              </a:ext>
            </a:extLst>
          </p:cNvPr>
          <p:cNvSpPr txBox="1"/>
          <p:nvPr/>
        </p:nvSpPr>
        <p:spPr>
          <a:xfrm>
            <a:off x="7087473" y="4182293"/>
            <a:ext cx="2545616" cy="1015663"/>
          </a:xfrm>
          <a:prstGeom prst="rect">
            <a:avLst/>
          </a:prstGeom>
          <a:noFill/>
        </p:spPr>
        <p:txBody>
          <a:bodyPr wrap="square" rtlCol="0">
            <a:spAutoFit/>
          </a:bodyPr>
          <a:lstStyle/>
          <a:p>
            <a:pPr algn="ctr"/>
            <a:r>
              <a:rPr lang="en-US" sz="1200" b="1" i="1" dirty="0">
                <a:solidFill>
                  <a:schemeClr val="bg2">
                    <a:lumMod val="25000"/>
                  </a:schemeClr>
                </a:solidFill>
                <a:latin typeface="Libre Franklin" pitchFamily="2" charset="77"/>
              </a:rPr>
              <a:t>What else is there?</a:t>
            </a:r>
            <a:endParaRPr lang="en-US" sz="1200" i="1" dirty="0">
              <a:solidFill>
                <a:schemeClr val="bg2">
                  <a:lumMod val="25000"/>
                </a:schemeClr>
              </a:solidFill>
              <a:latin typeface="Libre Franklin" pitchFamily="2" charset="77"/>
            </a:endParaRPr>
          </a:p>
          <a:p>
            <a:pPr algn="ctr"/>
            <a:r>
              <a:rPr lang="en-US" sz="1200" i="1" dirty="0">
                <a:solidFill>
                  <a:schemeClr val="bg2">
                    <a:lumMod val="25000"/>
                  </a:schemeClr>
                </a:solidFill>
                <a:latin typeface="Libre Franklin" pitchFamily="2" charset="77"/>
              </a:rPr>
              <a:t>Safety net to catch and re-direct those  not well-suited for these careers/industries, into other Dallas College programs.</a:t>
            </a:r>
          </a:p>
        </p:txBody>
      </p:sp>
      <p:sp>
        <p:nvSpPr>
          <p:cNvPr id="98" name="TextBox 97">
            <a:extLst>
              <a:ext uri="{FF2B5EF4-FFF2-40B4-BE49-F238E27FC236}">
                <a16:creationId xmlns:a16="http://schemas.microsoft.com/office/drawing/2014/main" id="{AD003A1B-C284-D844-9E29-28FD37A04698}"/>
              </a:ext>
            </a:extLst>
          </p:cNvPr>
          <p:cNvSpPr txBox="1"/>
          <p:nvPr/>
        </p:nvSpPr>
        <p:spPr>
          <a:xfrm>
            <a:off x="6309030" y="5553996"/>
            <a:ext cx="3176005" cy="1054135"/>
          </a:xfrm>
          <a:prstGeom prst="rect">
            <a:avLst/>
          </a:prstGeom>
          <a:noFill/>
        </p:spPr>
        <p:txBody>
          <a:bodyPr wrap="square" rtlCol="0">
            <a:spAutoFit/>
          </a:bodyPr>
          <a:lstStyle/>
          <a:p>
            <a:pPr algn="ctr"/>
            <a:r>
              <a:rPr lang="en-US" sz="1400" b="1" i="1" dirty="0">
                <a:solidFill>
                  <a:schemeClr val="bg2">
                    <a:lumMod val="25000"/>
                  </a:schemeClr>
                </a:solidFill>
                <a:latin typeface="Libre Franklin" pitchFamily="2" charset="77"/>
              </a:rPr>
              <a:t>Jobtimize Identifies Talent and Potential in Industry Careers</a:t>
            </a:r>
            <a:endParaRPr lang="en-US" sz="1400" i="1" dirty="0">
              <a:solidFill>
                <a:schemeClr val="bg2">
                  <a:lumMod val="25000"/>
                </a:schemeClr>
              </a:solidFill>
              <a:latin typeface="Libre Franklin" pitchFamily="2" charset="77"/>
            </a:endParaRPr>
          </a:p>
          <a:p>
            <a:pPr algn="ctr"/>
            <a:endParaRPr lang="en-US" sz="1050" i="1" dirty="0">
              <a:solidFill>
                <a:schemeClr val="bg2">
                  <a:lumMod val="25000"/>
                </a:schemeClr>
              </a:solidFill>
              <a:latin typeface="Libre Franklin" pitchFamily="2" charset="77"/>
            </a:endParaRPr>
          </a:p>
          <a:p>
            <a:pPr algn="ctr"/>
            <a:r>
              <a:rPr lang="en-US" sz="1200" i="1" dirty="0">
                <a:solidFill>
                  <a:schemeClr val="bg2">
                    <a:lumMod val="25000"/>
                  </a:schemeClr>
                </a:solidFill>
                <a:latin typeface="Libre Franklin" pitchFamily="2" charset="77"/>
              </a:rPr>
              <a:t>Identify the people best suited </a:t>
            </a:r>
            <a:br>
              <a:rPr lang="en-US" sz="1200" i="1" dirty="0">
                <a:solidFill>
                  <a:schemeClr val="bg2">
                    <a:lumMod val="25000"/>
                  </a:schemeClr>
                </a:solidFill>
                <a:latin typeface="Libre Franklin" pitchFamily="2" charset="77"/>
              </a:rPr>
            </a:br>
            <a:r>
              <a:rPr lang="en-US" sz="1200" i="1" dirty="0">
                <a:solidFill>
                  <a:schemeClr val="bg2">
                    <a:lumMod val="25000"/>
                  </a:schemeClr>
                </a:solidFill>
                <a:latin typeface="Libre Franklin" pitchFamily="2" charset="77"/>
              </a:rPr>
              <a:t>for training/advancement</a:t>
            </a:r>
          </a:p>
        </p:txBody>
      </p:sp>
      <p:pic>
        <p:nvPicPr>
          <p:cNvPr id="128" name="Picture 127">
            <a:extLst>
              <a:ext uri="{FF2B5EF4-FFF2-40B4-BE49-F238E27FC236}">
                <a16:creationId xmlns:a16="http://schemas.microsoft.com/office/drawing/2014/main" id="{FA24A3E1-3C1B-824F-A2B5-9B13A0916948}"/>
              </a:ext>
            </a:extLst>
          </p:cNvPr>
          <p:cNvPicPr>
            <a:picLocks noChangeAspect="1"/>
          </p:cNvPicPr>
          <p:nvPr/>
        </p:nvPicPr>
        <p:blipFill>
          <a:blip r:embed="rId3"/>
          <a:stretch>
            <a:fillRect/>
          </a:stretch>
        </p:blipFill>
        <p:spPr>
          <a:xfrm>
            <a:off x="736272" y="5648143"/>
            <a:ext cx="583542" cy="449485"/>
          </a:xfrm>
          <a:prstGeom prst="rect">
            <a:avLst/>
          </a:prstGeom>
        </p:spPr>
      </p:pic>
      <p:pic>
        <p:nvPicPr>
          <p:cNvPr id="9" name="Picture 8">
            <a:extLst>
              <a:ext uri="{FF2B5EF4-FFF2-40B4-BE49-F238E27FC236}">
                <a16:creationId xmlns:a16="http://schemas.microsoft.com/office/drawing/2014/main" id="{40E2DE0D-C8D6-1546-BD15-DF2B1E1C33AD}"/>
              </a:ext>
            </a:extLst>
          </p:cNvPr>
          <p:cNvPicPr>
            <a:picLocks noChangeAspect="1"/>
          </p:cNvPicPr>
          <p:nvPr/>
        </p:nvPicPr>
        <p:blipFill>
          <a:blip r:embed="rId4"/>
          <a:stretch>
            <a:fillRect/>
          </a:stretch>
        </p:blipFill>
        <p:spPr>
          <a:xfrm>
            <a:off x="2706964" y="5816896"/>
            <a:ext cx="1927968" cy="484844"/>
          </a:xfrm>
          <a:prstGeom prst="rect">
            <a:avLst/>
          </a:prstGeom>
        </p:spPr>
      </p:pic>
      <p:pic>
        <p:nvPicPr>
          <p:cNvPr id="23" name="Picture 22">
            <a:extLst>
              <a:ext uri="{FF2B5EF4-FFF2-40B4-BE49-F238E27FC236}">
                <a16:creationId xmlns:a16="http://schemas.microsoft.com/office/drawing/2014/main" id="{E9D6D7A7-A51C-FC4D-8DFA-48C6CD832247}"/>
              </a:ext>
            </a:extLst>
          </p:cNvPr>
          <p:cNvPicPr>
            <a:picLocks noChangeAspect="1"/>
          </p:cNvPicPr>
          <p:nvPr/>
        </p:nvPicPr>
        <p:blipFill>
          <a:blip r:embed="rId5"/>
          <a:stretch>
            <a:fillRect/>
          </a:stretch>
        </p:blipFill>
        <p:spPr>
          <a:xfrm>
            <a:off x="2697089" y="2598816"/>
            <a:ext cx="1908685" cy="2329720"/>
          </a:xfrm>
          <a:prstGeom prst="rect">
            <a:avLst/>
          </a:prstGeom>
        </p:spPr>
      </p:pic>
      <p:pic>
        <p:nvPicPr>
          <p:cNvPr id="24" name="Picture 23">
            <a:extLst>
              <a:ext uri="{FF2B5EF4-FFF2-40B4-BE49-F238E27FC236}">
                <a16:creationId xmlns:a16="http://schemas.microsoft.com/office/drawing/2014/main" id="{FF8EF29B-9073-BB4F-B1B9-E3766B473D58}"/>
              </a:ext>
            </a:extLst>
          </p:cNvPr>
          <p:cNvPicPr>
            <a:picLocks noChangeAspect="1"/>
          </p:cNvPicPr>
          <p:nvPr/>
        </p:nvPicPr>
        <p:blipFill>
          <a:blip r:embed="rId6"/>
          <a:stretch>
            <a:fillRect/>
          </a:stretch>
        </p:blipFill>
        <p:spPr>
          <a:xfrm>
            <a:off x="6319495" y="4451713"/>
            <a:ext cx="760358" cy="439663"/>
          </a:xfrm>
          <a:prstGeom prst="rect">
            <a:avLst/>
          </a:prstGeom>
        </p:spPr>
      </p:pic>
      <p:pic>
        <p:nvPicPr>
          <p:cNvPr id="28" name="Picture 27">
            <a:extLst>
              <a:ext uri="{FF2B5EF4-FFF2-40B4-BE49-F238E27FC236}">
                <a16:creationId xmlns:a16="http://schemas.microsoft.com/office/drawing/2014/main" id="{07EF28E5-6486-C14C-B9CC-502EFB7BC60F}"/>
              </a:ext>
            </a:extLst>
          </p:cNvPr>
          <p:cNvPicPr>
            <a:picLocks noChangeAspect="1"/>
          </p:cNvPicPr>
          <p:nvPr/>
        </p:nvPicPr>
        <p:blipFill>
          <a:blip r:embed="rId7"/>
          <a:stretch>
            <a:fillRect/>
          </a:stretch>
        </p:blipFill>
        <p:spPr>
          <a:xfrm>
            <a:off x="10760884" y="5553764"/>
            <a:ext cx="562180" cy="427855"/>
          </a:xfrm>
          <a:prstGeom prst="rect">
            <a:avLst/>
          </a:prstGeom>
        </p:spPr>
      </p:pic>
      <p:pic>
        <p:nvPicPr>
          <p:cNvPr id="29" name="Picture 28">
            <a:extLst>
              <a:ext uri="{FF2B5EF4-FFF2-40B4-BE49-F238E27FC236}">
                <a16:creationId xmlns:a16="http://schemas.microsoft.com/office/drawing/2014/main" id="{2AA1070D-2D83-DF44-996E-98702B9F5F17}"/>
              </a:ext>
            </a:extLst>
          </p:cNvPr>
          <p:cNvPicPr>
            <a:picLocks noChangeAspect="1"/>
          </p:cNvPicPr>
          <p:nvPr/>
        </p:nvPicPr>
        <p:blipFill>
          <a:blip r:embed="rId8"/>
          <a:stretch>
            <a:fillRect/>
          </a:stretch>
        </p:blipFill>
        <p:spPr>
          <a:xfrm>
            <a:off x="10238932" y="3764928"/>
            <a:ext cx="532250" cy="405075"/>
          </a:xfrm>
          <a:prstGeom prst="rect">
            <a:avLst/>
          </a:prstGeom>
        </p:spPr>
      </p:pic>
      <p:pic>
        <p:nvPicPr>
          <p:cNvPr id="30" name="Picture 29">
            <a:extLst>
              <a:ext uri="{FF2B5EF4-FFF2-40B4-BE49-F238E27FC236}">
                <a16:creationId xmlns:a16="http://schemas.microsoft.com/office/drawing/2014/main" id="{D1B644A3-19F1-6A4F-AF15-B1B808DB5CDC}"/>
              </a:ext>
            </a:extLst>
          </p:cNvPr>
          <p:cNvPicPr>
            <a:picLocks noChangeAspect="1"/>
          </p:cNvPicPr>
          <p:nvPr/>
        </p:nvPicPr>
        <p:blipFill>
          <a:blip r:embed="rId9"/>
          <a:stretch>
            <a:fillRect/>
          </a:stretch>
        </p:blipFill>
        <p:spPr>
          <a:xfrm>
            <a:off x="10238933" y="2815145"/>
            <a:ext cx="536605" cy="408389"/>
          </a:xfrm>
          <a:prstGeom prst="rect">
            <a:avLst/>
          </a:prstGeom>
        </p:spPr>
      </p:pic>
      <p:pic>
        <p:nvPicPr>
          <p:cNvPr id="47" name="Picture 46">
            <a:extLst>
              <a:ext uri="{FF2B5EF4-FFF2-40B4-BE49-F238E27FC236}">
                <a16:creationId xmlns:a16="http://schemas.microsoft.com/office/drawing/2014/main" id="{AA9A83F7-A096-1A4B-B479-7E2A45C16699}"/>
              </a:ext>
            </a:extLst>
          </p:cNvPr>
          <p:cNvPicPr>
            <a:picLocks noChangeAspect="1"/>
          </p:cNvPicPr>
          <p:nvPr/>
        </p:nvPicPr>
        <p:blipFill>
          <a:blip r:embed="rId10"/>
          <a:stretch>
            <a:fillRect/>
          </a:stretch>
        </p:blipFill>
        <p:spPr>
          <a:xfrm>
            <a:off x="10238932" y="3291130"/>
            <a:ext cx="536605" cy="408389"/>
          </a:xfrm>
          <a:prstGeom prst="rect">
            <a:avLst/>
          </a:prstGeom>
        </p:spPr>
      </p:pic>
      <p:sp>
        <p:nvSpPr>
          <p:cNvPr id="49" name="TextBox 48">
            <a:extLst>
              <a:ext uri="{FF2B5EF4-FFF2-40B4-BE49-F238E27FC236}">
                <a16:creationId xmlns:a16="http://schemas.microsoft.com/office/drawing/2014/main" id="{F04C6236-D4FC-4FE4-A574-4317EA942B40}"/>
              </a:ext>
            </a:extLst>
          </p:cNvPr>
          <p:cNvSpPr txBox="1"/>
          <p:nvPr/>
        </p:nvSpPr>
        <p:spPr>
          <a:xfrm>
            <a:off x="94084" y="2142683"/>
            <a:ext cx="1646206" cy="253916"/>
          </a:xfrm>
          <a:prstGeom prst="rect">
            <a:avLst/>
          </a:prstGeom>
          <a:noFill/>
        </p:spPr>
        <p:txBody>
          <a:bodyPr wrap="square" rtlCol="0">
            <a:spAutoFit/>
          </a:bodyPr>
          <a:lstStyle/>
          <a:p>
            <a:pPr algn="ctr"/>
            <a:r>
              <a:rPr lang="en-US" sz="1050" b="1" i="1" dirty="0">
                <a:solidFill>
                  <a:schemeClr val="bg2">
                    <a:lumMod val="25000"/>
                  </a:schemeClr>
                </a:solidFill>
                <a:latin typeface="Libre Franklin" pitchFamily="2" charset="77"/>
              </a:rPr>
              <a:t>Marketing Outreach</a:t>
            </a:r>
          </a:p>
        </p:txBody>
      </p:sp>
      <p:sp>
        <p:nvSpPr>
          <p:cNvPr id="50" name="TextBox 49">
            <a:extLst>
              <a:ext uri="{FF2B5EF4-FFF2-40B4-BE49-F238E27FC236}">
                <a16:creationId xmlns:a16="http://schemas.microsoft.com/office/drawing/2014/main" id="{03ECE9E7-D911-43B7-9820-1BA02D6F4E3C}"/>
              </a:ext>
            </a:extLst>
          </p:cNvPr>
          <p:cNvSpPr txBox="1"/>
          <p:nvPr/>
        </p:nvSpPr>
        <p:spPr>
          <a:xfrm>
            <a:off x="61666" y="2589691"/>
            <a:ext cx="1646206" cy="415498"/>
          </a:xfrm>
          <a:prstGeom prst="rect">
            <a:avLst/>
          </a:prstGeom>
          <a:noFill/>
        </p:spPr>
        <p:txBody>
          <a:bodyPr wrap="square" rtlCol="0">
            <a:spAutoFit/>
          </a:bodyPr>
          <a:lstStyle/>
          <a:p>
            <a:pPr algn="ctr"/>
            <a:r>
              <a:rPr lang="en-US" sz="1050" b="1" i="1" dirty="0">
                <a:solidFill>
                  <a:schemeClr val="bg2">
                    <a:lumMod val="25000"/>
                  </a:schemeClr>
                </a:solidFill>
                <a:latin typeface="Libre Franklin" pitchFamily="2" charset="77"/>
              </a:rPr>
              <a:t>Local Workforce Boards, Equus</a:t>
            </a:r>
            <a:endParaRPr lang="en-US" sz="1050" i="1" dirty="0">
              <a:solidFill>
                <a:schemeClr val="bg2">
                  <a:lumMod val="25000"/>
                </a:schemeClr>
              </a:solidFill>
              <a:latin typeface="Libre Franklin" pitchFamily="2" charset="77"/>
            </a:endParaRPr>
          </a:p>
        </p:txBody>
      </p:sp>
      <p:sp>
        <p:nvSpPr>
          <p:cNvPr id="51" name="TextBox 50">
            <a:extLst>
              <a:ext uri="{FF2B5EF4-FFF2-40B4-BE49-F238E27FC236}">
                <a16:creationId xmlns:a16="http://schemas.microsoft.com/office/drawing/2014/main" id="{BB503802-30C9-4E20-9BA6-0F9F73074DD9}"/>
              </a:ext>
            </a:extLst>
          </p:cNvPr>
          <p:cNvSpPr txBox="1"/>
          <p:nvPr/>
        </p:nvSpPr>
        <p:spPr>
          <a:xfrm>
            <a:off x="169284" y="3161808"/>
            <a:ext cx="1332883" cy="738664"/>
          </a:xfrm>
          <a:prstGeom prst="rect">
            <a:avLst/>
          </a:prstGeom>
          <a:noFill/>
        </p:spPr>
        <p:txBody>
          <a:bodyPr wrap="square" rtlCol="0">
            <a:spAutoFit/>
          </a:bodyPr>
          <a:lstStyle/>
          <a:p>
            <a:pPr algn="ctr"/>
            <a:r>
              <a:rPr lang="en-US" sz="1050" b="1" i="1" dirty="0">
                <a:solidFill>
                  <a:schemeClr val="bg2">
                    <a:lumMod val="25000"/>
                  </a:schemeClr>
                </a:solidFill>
                <a:latin typeface="Libre Franklin" pitchFamily="2" charset="77"/>
              </a:rPr>
              <a:t>Displaced Workers and Under-employed People</a:t>
            </a:r>
            <a:endParaRPr lang="en-US" sz="1050" i="1" dirty="0">
              <a:solidFill>
                <a:schemeClr val="bg2">
                  <a:lumMod val="25000"/>
                </a:schemeClr>
              </a:solidFill>
              <a:latin typeface="Libre Franklin" pitchFamily="2" charset="77"/>
            </a:endParaRPr>
          </a:p>
        </p:txBody>
      </p:sp>
      <p:sp>
        <p:nvSpPr>
          <p:cNvPr id="56" name="TextBox 55">
            <a:extLst>
              <a:ext uri="{FF2B5EF4-FFF2-40B4-BE49-F238E27FC236}">
                <a16:creationId xmlns:a16="http://schemas.microsoft.com/office/drawing/2014/main" id="{D016A342-7E55-44EB-8608-6BD9D0CE3413}"/>
              </a:ext>
            </a:extLst>
          </p:cNvPr>
          <p:cNvSpPr txBox="1"/>
          <p:nvPr/>
        </p:nvSpPr>
        <p:spPr>
          <a:xfrm>
            <a:off x="2005259" y="5510821"/>
            <a:ext cx="3265634" cy="253916"/>
          </a:xfrm>
          <a:prstGeom prst="rect">
            <a:avLst/>
          </a:prstGeom>
          <a:noFill/>
        </p:spPr>
        <p:txBody>
          <a:bodyPr wrap="square" rtlCol="0">
            <a:spAutoFit/>
          </a:bodyPr>
          <a:lstStyle/>
          <a:p>
            <a:pPr algn="ctr"/>
            <a:r>
              <a:rPr lang="en-US" sz="1050" b="1" i="1" dirty="0">
                <a:solidFill>
                  <a:schemeClr val="bg2">
                    <a:lumMod val="25000"/>
                  </a:schemeClr>
                </a:solidFill>
                <a:latin typeface="Libre Franklin" pitchFamily="2" charset="77"/>
              </a:rPr>
              <a:t>Incumbent Workers</a:t>
            </a:r>
            <a:endParaRPr lang="en-US" sz="1050" i="1" dirty="0">
              <a:solidFill>
                <a:schemeClr val="bg2">
                  <a:lumMod val="25000"/>
                </a:schemeClr>
              </a:solidFill>
              <a:latin typeface="Libre Franklin" pitchFamily="2" charset="77"/>
            </a:endParaRPr>
          </a:p>
        </p:txBody>
      </p:sp>
      <p:cxnSp>
        <p:nvCxnSpPr>
          <p:cNvPr id="57" name="Straight Arrow Connector 56">
            <a:extLst>
              <a:ext uri="{FF2B5EF4-FFF2-40B4-BE49-F238E27FC236}">
                <a16:creationId xmlns:a16="http://schemas.microsoft.com/office/drawing/2014/main" id="{27B16724-B69A-964C-9054-7A1DCB1120BE}"/>
              </a:ext>
            </a:extLst>
          </p:cNvPr>
          <p:cNvCxnSpPr>
            <a:cxnSpLocks/>
          </p:cNvCxnSpPr>
          <p:nvPr/>
        </p:nvCxnSpPr>
        <p:spPr>
          <a:xfrm>
            <a:off x="5583273" y="3424460"/>
            <a:ext cx="371954" cy="621864"/>
          </a:xfrm>
          <a:prstGeom prst="straightConnector1">
            <a:avLst/>
          </a:prstGeom>
          <a:ln>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B1C17C1E-1CA1-8949-8D4D-C108EBE84A74}"/>
              </a:ext>
            </a:extLst>
          </p:cNvPr>
          <p:cNvCxnSpPr>
            <a:cxnSpLocks/>
          </p:cNvCxnSpPr>
          <p:nvPr/>
        </p:nvCxnSpPr>
        <p:spPr>
          <a:xfrm flipV="1">
            <a:off x="5592694" y="3266523"/>
            <a:ext cx="449480" cy="2"/>
          </a:xfrm>
          <a:prstGeom prst="straightConnector1">
            <a:avLst/>
          </a:prstGeom>
          <a:ln>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6" name="Snip Diagonal Corner Rectangle 75">
            <a:extLst>
              <a:ext uri="{FF2B5EF4-FFF2-40B4-BE49-F238E27FC236}">
                <a16:creationId xmlns:a16="http://schemas.microsoft.com/office/drawing/2014/main" id="{927A8007-D389-EF4C-85EC-9940E9C929CB}"/>
              </a:ext>
            </a:extLst>
          </p:cNvPr>
          <p:cNvSpPr/>
          <p:nvPr/>
        </p:nvSpPr>
        <p:spPr>
          <a:xfrm>
            <a:off x="9958360" y="1441934"/>
            <a:ext cx="2154706" cy="1082552"/>
          </a:xfrm>
          <a:prstGeom prst="snip2DiagRect">
            <a:avLst/>
          </a:prstGeom>
          <a:solidFill>
            <a:srgbClr val="92D050">
              <a:alpha val="14902"/>
            </a:srgb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A8AAC9AB-5096-FA4C-ACEB-D84C6B497E77}"/>
              </a:ext>
            </a:extLst>
          </p:cNvPr>
          <p:cNvSpPr txBox="1"/>
          <p:nvPr/>
        </p:nvSpPr>
        <p:spPr>
          <a:xfrm>
            <a:off x="10071815" y="1482351"/>
            <a:ext cx="1935614" cy="1015663"/>
          </a:xfrm>
          <a:prstGeom prst="rect">
            <a:avLst/>
          </a:prstGeom>
          <a:noFill/>
        </p:spPr>
        <p:txBody>
          <a:bodyPr wrap="square" rtlCol="0">
            <a:spAutoFit/>
          </a:bodyPr>
          <a:lstStyle/>
          <a:p>
            <a:pPr algn="ctr"/>
            <a:r>
              <a:rPr lang="en-US" sz="1200" b="1" i="1" dirty="0">
                <a:solidFill>
                  <a:schemeClr val="bg2">
                    <a:lumMod val="25000"/>
                  </a:schemeClr>
                </a:solidFill>
                <a:latin typeface="Libre Franklin" pitchFamily="2" charset="77"/>
              </a:rPr>
              <a:t>People qualified </a:t>
            </a:r>
            <a:br>
              <a:rPr lang="en-US" sz="1200" b="1" i="1" dirty="0">
                <a:solidFill>
                  <a:schemeClr val="bg2">
                    <a:lumMod val="25000"/>
                  </a:schemeClr>
                </a:solidFill>
                <a:latin typeface="Libre Franklin" pitchFamily="2" charset="77"/>
              </a:rPr>
            </a:br>
            <a:r>
              <a:rPr lang="en-US" sz="1200" b="1" i="1" dirty="0">
                <a:solidFill>
                  <a:schemeClr val="bg2">
                    <a:lumMod val="25000"/>
                  </a:schemeClr>
                </a:solidFill>
                <a:latin typeface="Libre Franklin" pitchFamily="2" charset="77"/>
              </a:rPr>
              <a:t>to work now</a:t>
            </a:r>
            <a:endParaRPr lang="en-US" sz="1200" i="1" dirty="0">
              <a:solidFill>
                <a:schemeClr val="bg2">
                  <a:lumMod val="25000"/>
                </a:schemeClr>
              </a:solidFill>
              <a:latin typeface="Libre Franklin" pitchFamily="2" charset="77"/>
            </a:endParaRPr>
          </a:p>
          <a:p>
            <a:pPr algn="ctr"/>
            <a:r>
              <a:rPr lang="en-US" sz="1200" i="1" dirty="0">
                <a:solidFill>
                  <a:schemeClr val="bg2">
                    <a:lumMod val="25000"/>
                  </a:schemeClr>
                </a:solidFill>
                <a:latin typeface="Libre Franklin" pitchFamily="2" charset="77"/>
              </a:rPr>
              <a:t>Those who are qualified, directly move into employment</a:t>
            </a:r>
          </a:p>
        </p:txBody>
      </p:sp>
      <p:sp>
        <p:nvSpPr>
          <p:cNvPr id="84" name="TextBox 83">
            <a:extLst>
              <a:ext uri="{FF2B5EF4-FFF2-40B4-BE49-F238E27FC236}">
                <a16:creationId xmlns:a16="http://schemas.microsoft.com/office/drawing/2014/main" id="{D41D88C0-CE01-0447-B559-24F27A91E6E5}"/>
              </a:ext>
            </a:extLst>
          </p:cNvPr>
          <p:cNvSpPr txBox="1"/>
          <p:nvPr/>
        </p:nvSpPr>
        <p:spPr>
          <a:xfrm>
            <a:off x="6119460" y="2818520"/>
            <a:ext cx="3496980" cy="830997"/>
          </a:xfrm>
          <a:prstGeom prst="rect">
            <a:avLst/>
          </a:prstGeom>
          <a:noFill/>
        </p:spPr>
        <p:txBody>
          <a:bodyPr wrap="square" rtlCol="0">
            <a:spAutoFit/>
          </a:bodyPr>
          <a:lstStyle/>
          <a:p>
            <a:pPr algn="ctr"/>
            <a:r>
              <a:rPr lang="en-US" sz="1200" b="1" i="1" dirty="0">
                <a:solidFill>
                  <a:schemeClr val="bg2">
                    <a:lumMod val="25000"/>
                  </a:schemeClr>
                </a:solidFill>
                <a:latin typeface="Libre Franklin" pitchFamily="2" charset="77"/>
              </a:rPr>
              <a:t>Dallas College</a:t>
            </a:r>
            <a:endParaRPr lang="en-US" sz="1200" i="1" dirty="0">
              <a:solidFill>
                <a:schemeClr val="bg2">
                  <a:lumMod val="25000"/>
                </a:schemeClr>
              </a:solidFill>
              <a:latin typeface="Libre Franklin" pitchFamily="2" charset="77"/>
            </a:endParaRPr>
          </a:p>
          <a:p>
            <a:pPr algn="ctr"/>
            <a:r>
              <a:rPr lang="en-US" sz="1200" i="1" dirty="0">
                <a:solidFill>
                  <a:schemeClr val="bg2">
                    <a:lumMod val="25000"/>
                  </a:schemeClr>
                </a:solidFill>
                <a:latin typeface="Libre Franklin" pitchFamily="2" charset="77"/>
              </a:rPr>
              <a:t>Stream people into programs for which they are best suited, to prepare them for careers in Culinary Arts, Hospitality and Foodservice.</a:t>
            </a:r>
          </a:p>
        </p:txBody>
      </p:sp>
      <p:cxnSp>
        <p:nvCxnSpPr>
          <p:cNvPr id="86" name="Straight Arrow Connector 85">
            <a:extLst>
              <a:ext uri="{FF2B5EF4-FFF2-40B4-BE49-F238E27FC236}">
                <a16:creationId xmlns:a16="http://schemas.microsoft.com/office/drawing/2014/main" id="{A4666DFF-026C-FA49-913D-03BE266E6F44}"/>
              </a:ext>
            </a:extLst>
          </p:cNvPr>
          <p:cNvCxnSpPr>
            <a:cxnSpLocks/>
          </p:cNvCxnSpPr>
          <p:nvPr/>
        </p:nvCxnSpPr>
        <p:spPr>
          <a:xfrm>
            <a:off x="9946889" y="3455766"/>
            <a:ext cx="138475" cy="0"/>
          </a:xfrm>
          <a:prstGeom prst="straightConnector1">
            <a:avLst/>
          </a:prstGeom>
          <a:ln>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0" name="Right Brace 89">
            <a:extLst>
              <a:ext uri="{FF2B5EF4-FFF2-40B4-BE49-F238E27FC236}">
                <a16:creationId xmlns:a16="http://schemas.microsoft.com/office/drawing/2014/main" id="{B54C379B-66A9-964F-B016-EDF26431C1D1}"/>
              </a:ext>
            </a:extLst>
          </p:cNvPr>
          <p:cNvSpPr/>
          <p:nvPr/>
        </p:nvSpPr>
        <p:spPr>
          <a:xfrm>
            <a:off x="9693726" y="2736776"/>
            <a:ext cx="186403" cy="1203023"/>
          </a:xfrm>
          <a:prstGeom prst="rightBrace">
            <a:avLst>
              <a:gd name="adj1" fmla="val 7991"/>
              <a:gd name="adj2" fmla="val 59546"/>
            </a:avLst>
          </a:prstGeom>
          <a:ln>
            <a:solidFill>
              <a:schemeClr val="tx1">
                <a:lumMod val="75000"/>
                <a:lumOff val="25000"/>
              </a:schemeClr>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dirty="0">
              <a:solidFill>
                <a:schemeClr val="bg2">
                  <a:lumMod val="10000"/>
                </a:schemeClr>
              </a:solidFill>
            </a:endParaRPr>
          </a:p>
        </p:txBody>
      </p:sp>
      <p:sp>
        <p:nvSpPr>
          <p:cNvPr id="93" name="Snip Diagonal Corner Rectangle 92">
            <a:extLst>
              <a:ext uri="{FF2B5EF4-FFF2-40B4-BE49-F238E27FC236}">
                <a16:creationId xmlns:a16="http://schemas.microsoft.com/office/drawing/2014/main" id="{EA8542CB-59E2-5A46-83F0-AB35B32D8EF8}"/>
              </a:ext>
            </a:extLst>
          </p:cNvPr>
          <p:cNvSpPr/>
          <p:nvPr/>
        </p:nvSpPr>
        <p:spPr>
          <a:xfrm>
            <a:off x="9958360" y="4461043"/>
            <a:ext cx="2154706" cy="788703"/>
          </a:xfrm>
          <a:prstGeom prst="snip2DiagRect">
            <a:avLst/>
          </a:prstGeom>
          <a:solidFill>
            <a:srgbClr val="FF0000">
              <a:alpha val="14902"/>
            </a:srgb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9840E42C-AFCC-9A43-A8DA-C3FA2FD49887}"/>
              </a:ext>
            </a:extLst>
          </p:cNvPr>
          <p:cNvSpPr txBox="1"/>
          <p:nvPr/>
        </p:nvSpPr>
        <p:spPr>
          <a:xfrm>
            <a:off x="10028746" y="4545212"/>
            <a:ext cx="2032023" cy="646331"/>
          </a:xfrm>
          <a:prstGeom prst="rect">
            <a:avLst/>
          </a:prstGeom>
          <a:noFill/>
        </p:spPr>
        <p:txBody>
          <a:bodyPr wrap="square" rtlCol="0">
            <a:spAutoFit/>
          </a:bodyPr>
          <a:lstStyle/>
          <a:p>
            <a:pPr algn="ctr"/>
            <a:r>
              <a:rPr lang="en-US" sz="1200" b="1" i="1" dirty="0">
                <a:solidFill>
                  <a:schemeClr val="bg2">
                    <a:lumMod val="25000"/>
                  </a:schemeClr>
                </a:solidFill>
                <a:latin typeface="Libre Franklin" pitchFamily="2" charset="77"/>
              </a:rPr>
              <a:t>Move on to employment </a:t>
            </a:r>
            <a:br>
              <a:rPr lang="en-US" sz="1200" b="1" i="1" dirty="0">
                <a:solidFill>
                  <a:schemeClr val="bg2">
                    <a:lumMod val="25000"/>
                  </a:schemeClr>
                </a:solidFill>
                <a:latin typeface="Libre Franklin" pitchFamily="2" charset="77"/>
              </a:rPr>
            </a:br>
            <a:r>
              <a:rPr lang="en-US" sz="1200" b="1" i="1" dirty="0">
                <a:solidFill>
                  <a:schemeClr val="bg2">
                    <a:lumMod val="25000"/>
                  </a:schemeClr>
                </a:solidFill>
                <a:latin typeface="Libre Franklin" pitchFamily="2" charset="77"/>
              </a:rPr>
              <a:t>in the appropriate industry</a:t>
            </a:r>
            <a:endParaRPr lang="en-US" sz="1200" i="1" dirty="0">
              <a:solidFill>
                <a:schemeClr val="bg2">
                  <a:lumMod val="25000"/>
                </a:schemeClr>
              </a:solidFill>
              <a:latin typeface="Libre Franklin" pitchFamily="2" charset="77"/>
            </a:endParaRPr>
          </a:p>
        </p:txBody>
      </p:sp>
      <p:sp>
        <p:nvSpPr>
          <p:cNvPr id="97" name="Right Brace 96">
            <a:extLst>
              <a:ext uri="{FF2B5EF4-FFF2-40B4-BE49-F238E27FC236}">
                <a16:creationId xmlns:a16="http://schemas.microsoft.com/office/drawing/2014/main" id="{509C6F71-9280-6446-98AC-7627179889D8}"/>
              </a:ext>
            </a:extLst>
          </p:cNvPr>
          <p:cNvSpPr/>
          <p:nvPr/>
        </p:nvSpPr>
        <p:spPr>
          <a:xfrm>
            <a:off x="9694354" y="4130144"/>
            <a:ext cx="185775" cy="1086623"/>
          </a:xfrm>
          <a:prstGeom prst="rightBrace">
            <a:avLst>
              <a:gd name="adj1" fmla="val 7991"/>
              <a:gd name="adj2" fmla="val 74116"/>
            </a:avLst>
          </a:prstGeom>
          <a:ln>
            <a:solidFill>
              <a:schemeClr val="tx1">
                <a:lumMod val="75000"/>
                <a:lumOff val="25000"/>
              </a:schemeClr>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solidFill>
                <a:schemeClr val="bg2">
                  <a:lumMod val="10000"/>
                </a:schemeClr>
              </a:solidFill>
            </a:endParaRPr>
          </a:p>
        </p:txBody>
      </p:sp>
      <p:sp>
        <p:nvSpPr>
          <p:cNvPr id="99" name="Right Brace 98">
            <a:extLst>
              <a:ext uri="{FF2B5EF4-FFF2-40B4-BE49-F238E27FC236}">
                <a16:creationId xmlns:a16="http://schemas.microsoft.com/office/drawing/2014/main" id="{7EB15362-C242-074F-ADBB-1D44DDC17B87}"/>
              </a:ext>
            </a:extLst>
          </p:cNvPr>
          <p:cNvSpPr/>
          <p:nvPr/>
        </p:nvSpPr>
        <p:spPr>
          <a:xfrm>
            <a:off x="9694354" y="5524604"/>
            <a:ext cx="185775" cy="1086623"/>
          </a:xfrm>
          <a:prstGeom prst="rightBrace">
            <a:avLst>
              <a:gd name="adj1" fmla="val 7991"/>
              <a:gd name="adj2" fmla="val 49572"/>
            </a:avLst>
          </a:prstGeom>
          <a:ln>
            <a:solidFill>
              <a:schemeClr val="tx1">
                <a:lumMod val="75000"/>
                <a:lumOff val="25000"/>
              </a:schemeClr>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solidFill>
                <a:schemeClr val="bg2">
                  <a:lumMod val="10000"/>
                </a:schemeClr>
              </a:solidFill>
            </a:endParaRPr>
          </a:p>
        </p:txBody>
      </p:sp>
      <p:cxnSp>
        <p:nvCxnSpPr>
          <p:cNvPr id="104" name="Straight Arrow Connector 103">
            <a:extLst>
              <a:ext uri="{FF2B5EF4-FFF2-40B4-BE49-F238E27FC236}">
                <a16:creationId xmlns:a16="http://schemas.microsoft.com/office/drawing/2014/main" id="{B86CE91F-5355-1C41-B8F8-1FEC7C7BA6D8}"/>
              </a:ext>
            </a:extLst>
          </p:cNvPr>
          <p:cNvCxnSpPr>
            <a:cxnSpLocks/>
          </p:cNvCxnSpPr>
          <p:nvPr/>
        </p:nvCxnSpPr>
        <p:spPr>
          <a:xfrm flipV="1">
            <a:off x="9954509" y="3202205"/>
            <a:ext cx="130855" cy="131641"/>
          </a:xfrm>
          <a:prstGeom prst="straightConnector1">
            <a:avLst/>
          </a:prstGeom>
          <a:ln>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5DCA22A4-53BF-154F-9532-54EEF4E549C9}"/>
              </a:ext>
            </a:extLst>
          </p:cNvPr>
          <p:cNvCxnSpPr>
            <a:cxnSpLocks/>
          </p:cNvCxnSpPr>
          <p:nvPr/>
        </p:nvCxnSpPr>
        <p:spPr>
          <a:xfrm>
            <a:off x="9946889" y="3608166"/>
            <a:ext cx="138475" cy="126913"/>
          </a:xfrm>
          <a:prstGeom prst="straightConnector1">
            <a:avLst/>
          </a:prstGeom>
          <a:ln>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8" name="Rectangle 107">
            <a:extLst>
              <a:ext uri="{FF2B5EF4-FFF2-40B4-BE49-F238E27FC236}">
                <a16:creationId xmlns:a16="http://schemas.microsoft.com/office/drawing/2014/main" id="{EFABD4BD-2E6B-4A4D-A176-AFE84B9E3BAC}"/>
              </a:ext>
            </a:extLst>
          </p:cNvPr>
          <p:cNvSpPr/>
          <p:nvPr/>
        </p:nvSpPr>
        <p:spPr>
          <a:xfrm>
            <a:off x="6149827" y="1454928"/>
            <a:ext cx="3466613" cy="1040432"/>
          </a:xfrm>
          <a:prstGeom prst="rect">
            <a:avLst/>
          </a:prstGeom>
          <a:solidFill>
            <a:srgbClr val="92D05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TextBox 108">
            <a:extLst>
              <a:ext uri="{FF2B5EF4-FFF2-40B4-BE49-F238E27FC236}">
                <a16:creationId xmlns:a16="http://schemas.microsoft.com/office/drawing/2014/main" id="{41F9F1E6-5F25-D44B-9C75-3A9AEE42DFA7}"/>
              </a:ext>
            </a:extLst>
          </p:cNvPr>
          <p:cNvSpPr txBox="1"/>
          <p:nvPr/>
        </p:nvSpPr>
        <p:spPr>
          <a:xfrm>
            <a:off x="6119460" y="1638877"/>
            <a:ext cx="3496980" cy="646331"/>
          </a:xfrm>
          <a:prstGeom prst="rect">
            <a:avLst/>
          </a:prstGeom>
          <a:noFill/>
        </p:spPr>
        <p:txBody>
          <a:bodyPr wrap="square" rtlCol="0">
            <a:spAutoFit/>
          </a:bodyPr>
          <a:lstStyle/>
          <a:p>
            <a:pPr algn="ctr"/>
            <a:r>
              <a:rPr lang="en-US" sz="1200" b="1" i="1" dirty="0">
                <a:solidFill>
                  <a:schemeClr val="bg2">
                    <a:lumMod val="25000"/>
                  </a:schemeClr>
                </a:solidFill>
                <a:latin typeface="Libre Franklin" pitchFamily="2" charset="77"/>
              </a:rPr>
              <a:t>Ready to Work</a:t>
            </a:r>
            <a:endParaRPr lang="en-US" sz="1200" i="1" dirty="0">
              <a:solidFill>
                <a:schemeClr val="bg2">
                  <a:lumMod val="25000"/>
                </a:schemeClr>
              </a:solidFill>
              <a:latin typeface="Libre Franklin" pitchFamily="2" charset="77"/>
            </a:endParaRPr>
          </a:p>
          <a:p>
            <a:pPr algn="ctr"/>
            <a:r>
              <a:rPr lang="en-US" sz="1200" i="1" dirty="0">
                <a:solidFill>
                  <a:schemeClr val="bg2">
                    <a:lumMod val="25000"/>
                  </a:schemeClr>
                </a:solidFill>
                <a:latin typeface="Libre Franklin" pitchFamily="2" charset="77"/>
              </a:rPr>
              <a:t>People who are ‘work ready’ skip the Instruction/Apprenticeship column. </a:t>
            </a:r>
          </a:p>
        </p:txBody>
      </p:sp>
      <p:sp>
        <p:nvSpPr>
          <p:cNvPr id="111" name="Right Brace 110">
            <a:extLst>
              <a:ext uri="{FF2B5EF4-FFF2-40B4-BE49-F238E27FC236}">
                <a16:creationId xmlns:a16="http://schemas.microsoft.com/office/drawing/2014/main" id="{90C56951-BB73-0E4E-9B4F-92FBC9BA4092}"/>
              </a:ext>
            </a:extLst>
          </p:cNvPr>
          <p:cNvSpPr/>
          <p:nvPr/>
        </p:nvSpPr>
        <p:spPr>
          <a:xfrm>
            <a:off x="9694354" y="1459282"/>
            <a:ext cx="177009" cy="937317"/>
          </a:xfrm>
          <a:prstGeom prst="rightBrace">
            <a:avLst>
              <a:gd name="adj1" fmla="val 7991"/>
              <a:gd name="adj2" fmla="val 46915"/>
            </a:avLst>
          </a:prstGeom>
          <a:ln>
            <a:solidFill>
              <a:schemeClr val="tx1">
                <a:lumMod val="75000"/>
                <a:lumOff val="25000"/>
              </a:schemeClr>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solidFill>
                <a:schemeClr val="bg2">
                  <a:lumMod val="10000"/>
                </a:schemeClr>
              </a:solidFill>
            </a:endParaRPr>
          </a:p>
        </p:txBody>
      </p:sp>
      <p:cxnSp>
        <p:nvCxnSpPr>
          <p:cNvPr id="112" name="Straight Arrow Connector 111">
            <a:extLst>
              <a:ext uri="{FF2B5EF4-FFF2-40B4-BE49-F238E27FC236}">
                <a16:creationId xmlns:a16="http://schemas.microsoft.com/office/drawing/2014/main" id="{960D7B83-0675-8949-884A-4A4206810786}"/>
              </a:ext>
            </a:extLst>
          </p:cNvPr>
          <p:cNvCxnSpPr>
            <a:cxnSpLocks/>
          </p:cNvCxnSpPr>
          <p:nvPr/>
        </p:nvCxnSpPr>
        <p:spPr>
          <a:xfrm flipV="1">
            <a:off x="5583273" y="2484120"/>
            <a:ext cx="371954" cy="597440"/>
          </a:xfrm>
          <a:prstGeom prst="straightConnector1">
            <a:avLst/>
          </a:prstGeom>
          <a:ln>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50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fade">
                                      <p:cBhvr>
                                        <p:cTn id="14" dur="500"/>
                                        <p:tgtEl>
                                          <p:spTgt spid="71"/>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73"/>
                                        </p:tgtEl>
                                        <p:attrNameLst>
                                          <p:attrName>style.visibility</p:attrName>
                                        </p:attrNameLst>
                                      </p:cBhvr>
                                      <p:to>
                                        <p:strVal val="visible"/>
                                      </p:to>
                                    </p:set>
                                    <p:animEffect transition="in" filter="fade">
                                      <p:cBhvr>
                                        <p:cTn id="26" dur="500"/>
                                        <p:tgtEl>
                                          <p:spTgt spid="73"/>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500"/>
                                        <p:tgtEl>
                                          <p:spTgt spid="75"/>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500"/>
                                        <p:tgtEl>
                                          <p:spTgt spid="78"/>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fade">
                                      <p:cBhvr>
                                        <p:cTn id="38" dur="500"/>
                                        <p:tgtEl>
                                          <p:spTgt spid="128"/>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fade">
                                      <p:cBhvr>
                                        <p:cTn id="42" dur="500"/>
                                        <p:tgtEl>
                                          <p:spTgt spid="77"/>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79"/>
                                        </p:tgtEl>
                                        <p:attrNameLst>
                                          <p:attrName>style.visibility</p:attrName>
                                        </p:attrNameLst>
                                      </p:cBhvr>
                                      <p:to>
                                        <p:strVal val="visible"/>
                                      </p:to>
                                    </p:set>
                                    <p:animEffect transition="in" filter="fade">
                                      <p:cBhvr>
                                        <p:cTn id="46" dur="500"/>
                                        <p:tgtEl>
                                          <p:spTgt spid="7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fade">
                                      <p:cBhvr>
                                        <p:cTn id="51" dur="500"/>
                                        <p:tgtEl>
                                          <p:spTgt spid="8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500"/>
                                        <p:tgtEl>
                                          <p:spTgt spid="5"/>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500"/>
                                        <p:tgtEl>
                                          <p:spTgt spid="51"/>
                                        </p:tgtEl>
                                      </p:cBhvr>
                                    </p:animEffect>
                                  </p:childTnLst>
                                </p:cTn>
                              </p:par>
                              <p:par>
                                <p:cTn id="62" presetID="10" presetClass="entr" presetSubtype="0" fill="hold"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500"/>
                                        <p:tgtEl>
                                          <p:spTgt spid="5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500"/>
                                        <p:tgtEl>
                                          <p:spTgt spid="1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500"/>
                                        <p:tgtEl>
                                          <p:spTgt spid="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9"/>
                                        </p:tgtEl>
                                        <p:attrNameLst>
                                          <p:attrName>style.visibility</p:attrName>
                                        </p:attrNameLst>
                                      </p:cBhvr>
                                      <p:to>
                                        <p:strVal val="visible"/>
                                      </p:to>
                                    </p:set>
                                    <p:animEffect transition="in" filter="fade">
                                      <p:cBhvr>
                                        <p:cTn id="76" dur="500"/>
                                        <p:tgtEl>
                                          <p:spTgt spid="8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fade">
                                      <p:cBhvr>
                                        <p:cTn id="81" dur="500"/>
                                        <p:tgtEl>
                                          <p:spTgt spid="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500"/>
                                        <p:tgtEl>
                                          <p:spTgt spid="14"/>
                                        </p:tgtEl>
                                      </p:cBhvr>
                                    </p:animEffect>
                                  </p:childTnLst>
                                </p:cTn>
                              </p:par>
                              <p:par>
                                <p:cTn id="85" presetID="10" presetClass="entr" presetSubtype="0" fill="hold" nodeType="with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500"/>
                                        <p:tgtEl>
                                          <p:spTgt spid="30"/>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fade">
                                      <p:cBhvr>
                                        <p:cTn id="90" dur="500"/>
                                        <p:tgtEl>
                                          <p:spTgt spid="42"/>
                                        </p:tgtEl>
                                      </p:cBhvr>
                                    </p:animEffect>
                                  </p:childTnLst>
                                </p:cTn>
                              </p:par>
                              <p:par>
                                <p:cTn id="91" presetID="10" presetClass="entr" presetSubtype="0" fill="hold" nodeType="with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fade">
                                      <p:cBhvr>
                                        <p:cTn id="93" dur="500"/>
                                        <p:tgtEl>
                                          <p:spTgt spid="47"/>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500"/>
                                        <p:tgtEl>
                                          <p:spTgt spid="43"/>
                                        </p:tgtEl>
                                      </p:cBhvr>
                                    </p:animEffect>
                                  </p:childTnLst>
                                </p:cTn>
                              </p:par>
                              <p:par>
                                <p:cTn id="97" presetID="10" presetClass="entr" presetSubtype="0" fill="hold" nodeType="with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500"/>
                                        <p:tgtEl>
                                          <p:spTgt spid="29"/>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500"/>
                                        <p:tgtEl>
                                          <p:spTgt spid="46"/>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95"/>
                                        </p:tgtEl>
                                        <p:attrNameLst>
                                          <p:attrName>style.visibility</p:attrName>
                                        </p:attrNameLst>
                                      </p:cBhvr>
                                      <p:to>
                                        <p:strVal val="visible"/>
                                      </p:to>
                                    </p:set>
                                    <p:animEffect transition="in" filter="fade">
                                      <p:cBhvr>
                                        <p:cTn id="107" dur="500"/>
                                        <p:tgtEl>
                                          <p:spTgt spid="95"/>
                                        </p:tgtEl>
                                      </p:cBhvr>
                                    </p:animEffect>
                                  </p:childTnLst>
                                </p:cTn>
                              </p:par>
                              <p:par>
                                <p:cTn id="108" presetID="10" presetClass="entr" presetSubtype="0" fill="hold" nodeType="with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500"/>
                                        <p:tgtEl>
                                          <p:spTgt spid="24"/>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94"/>
                                        </p:tgtEl>
                                        <p:attrNameLst>
                                          <p:attrName>style.visibility</p:attrName>
                                        </p:attrNameLst>
                                      </p:cBhvr>
                                      <p:to>
                                        <p:strVal val="visible"/>
                                      </p:to>
                                    </p:set>
                                    <p:animEffect transition="in" filter="fade">
                                      <p:cBhvr>
                                        <p:cTn id="113" dur="500"/>
                                        <p:tgtEl>
                                          <p:spTgt spid="94"/>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81"/>
                                        </p:tgtEl>
                                        <p:attrNameLst>
                                          <p:attrName>style.visibility</p:attrName>
                                        </p:attrNameLst>
                                      </p:cBhvr>
                                      <p:to>
                                        <p:strVal val="visible"/>
                                      </p:to>
                                    </p:set>
                                    <p:animEffect transition="in" filter="fade">
                                      <p:cBhvr>
                                        <p:cTn id="118" dur="500"/>
                                        <p:tgtEl>
                                          <p:spTgt spid="81"/>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56"/>
                                        </p:tgtEl>
                                        <p:attrNameLst>
                                          <p:attrName>style.visibility</p:attrName>
                                        </p:attrNameLst>
                                      </p:cBhvr>
                                      <p:to>
                                        <p:strVal val="visible"/>
                                      </p:to>
                                    </p:set>
                                    <p:animEffect transition="in" filter="fade">
                                      <p:cBhvr>
                                        <p:cTn id="121" dur="500"/>
                                        <p:tgtEl>
                                          <p:spTgt spid="56"/>
                                        </p:tgtEl>
                                      </p:cBhvr>
                                    </p:animEffect>
                                  </p:childTnLst>
                                </p:cTn>
                              </p:par>
                              <p:par>
                                <p:cTn id="122" presetID="10" presetClass="entr" presetSubtype="0" fill="hold"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fade">
                                      <p:cBhvr>
                                        <p:cTn id="124" dur="500"/>
                                        <p:tgtEl>
                                          <p:spTgt spid="9"/>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55"/>
                                        </p:tgtEl>
                                        <p:attrNameLst>
                                          <p:attrName>style.visibility</p:attrName>
                                        </p:attrNameLst>
                                      </p:cBhvr>
                                      <p:to>
                                        <p:strVal val="visible"/>
                                      </p:to>
                                    </p:set>
                                    <p:animEffect transition="in" filter="fade">
                                      <p:cBhvr>
                                        <p:cTn id="127" dur="500"/>
                                        <p:tgtEl>
                                          <p:spTgt spid="55"/>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65"/>
                                        </p:tgtEl>
                                        <p:attrNameLst>
                                          <p:attrName>style.visibility</p:attrName>
                                        </p:attrNameLst>
                                      </p:cBhvr>
                                      <p:to>
                                        <p:strVal val="visible"/>
                                      </p:to>
                                    </p:set>
                                    <p:animEffect transition="in" filter="fade">
                                      <p:cBhvr>
                                        <p:cTn id="132" dur="500"/>
                                        <p:tgtEl>
                                          <p:spTgt spid="65"/>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53"/>
                                        </p:tgtEl>
                                        <p:attrNameLst>
                                          <p:attrName>style.visibility</p:attrName>
                                        </p:attrNameLst>
                                      </p:cBhvr>
                                      <p:to>
                                        <p:strVal val="visible"/>
                                      </p:to>
                                    </p:set>
                                    <p:animEffect transition="in" filter="fade">
                                      <p:cBhvr>
                                        <p:cTn id="135" dur="500"/>
                                        <p:tgtEl>
                                          <p:spTgt spid="53"/>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98"/>
                                        </p:tgtEl>
                                        <p:attrNameLst>
                                          <p:attrName>style.visibility</p:attrName>
                                        </p:attrNameLst>
                                      </p:cBhvr>
                                      <p:to>
                                        <p:strVal val="visible"/>
                                      </p:to>
                                    </p:set>
                                    <p:animEffect transition="in" filter="fade">
                                      <p:cBhvr>
                                        <p:cTn id="138" dur="500"/>
                                        <p:tgtEl>
                                          <p:spTgt spid="98"/>
                                        </p:tgtEl>
                                      </p:cBhvr>
                                    </p:animEffect>
                                  </p:childTnLst>
                                </p:cTn>
                              </p:par>
                              <p:par>
                                <p:cTn id="139" presetID="10" presetClass="entr" presetSubtype="0" fill="hold" nodeType="withEffect">
                                  <p:stCondLst>
                                    <p:cond delay="0"/>
                                  </p:stCondLst>
                                  <p:childTnLst>
                                    <p:set>
                                      <p:cBhvr>
                                        <p:cTn id="140" dur="1" fill="hold">
                                          <p:stCondLst>
                                            <p:cond delay="0"/>
                                          </p:stCondLst>
                                        </p:cTn>
                                        <p:tgtEl>
                                          <p:spTgt spid="28"/>
                                        </p:tgtEl>
                                        <p:attrNameLst>
                                          <p:attrName>style.visibility</p:attrName>
                                        </p:attrNameLst>
                                      </p:cBhvr>
                                      <p:to>
                                        <p:strVal val="visible"/>
                                      </p:to>
                                    </p:set>
                                    <p:animEffect transition="in" filter="fade">
                                      <p:cBhvr>
                                        <p:cTn id="141" dur="500"/>
                                        <p:tgtEl>
                                          <p:spTgt spid="28"/>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500"/>
                                        <p:tgtEl>
                                          <p:spTgt spid="67"/>
                                        </p:tgtEl>
                                      </p:cBhvr>
                                    </p:animEffect>
                                  </p:childTnLst>
                                </p:cTn>
                              </p:par>
                            </p:childTnLst>
                          </p:cTn>
                        </p:par>
                        <p:par>
                          <p:cTn id="145" fill="hold">
                            <p:stCondLst>
                              <p:cond delay="500"/>
                            </p:stCondLst>
                            <p:childTnLst>
                              <p:par>
                                <p:cTn id="146" presetID="10" presetClass="entr" presetSubtype="0"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Effect transition="in" filter="fade">
                                      <p:cBhvr>
                                        <p:cTn id="148" dur="500"/>
                                        <p:tgtEl>
                                          <p:spTgt spid="60"/>
                                        </p:tgtEl>
                                      </p:cBhvr>
                                    </p:animEffect>
                                  </p:childTnLst>
                                </p:cTn>
                              </p:par>
                            </p:childTnLst>
                          </p:cTn>
                        </p:par>
                        <p:par>
                          <p:cTn id="149" fill="hold">
                            <p:stCondLst>
                              <p:cond delay="1000"/>
                            </p:stCondLst>
                            <p:childTnLst>
                              <p:par>
                                <p:cTn id="150" presetID="10" presetClass="entr" presetSubtype="0" fill="hold" nodeType="afterEffect">
                                  <p:stCondLst>
                                    <p:cond delay="0"/>
                                  </p:stCondLst>
                                  <p:childTnLst>
                                    <p:set>
                                      <p:cBhvr>
                                        <p:cTn id="151" dur="1" fill="hold">
                                          <p:stCondLst>
                                            <p:cond delay="0"/>
                                          </p:stCondLst>
                                        </p:cTn>
                                        <p:tgtEl>
                                          <p:spTgt spid="57"/>
                                        </p:tgtEl>
                                        <p:attrNameLst>
                                          <p:attrName>style.visibility</p:attrName>
                                        </p:attrNameLst>
                                      </p:cBhvr>
                                      <p:to>
                                        <p:strVal val="visible"/>
                                      </p:to>
                                    </p:set>
                                    <p:animEffect transition="in" filter="fade">
                                      <p:cBhvr>
                                        <p:cTn id="152" dur="500"/>
                                        <p:tgtEl>
                                          <p:spTgt spid="57"/>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70"/>
                                        </p:tgtEl>
                                        <p:attrNameLst>
                                          <p:attrName>style.visibility</p:attrName>
                                        </p:attrNameLst>
                                      </p:cBhvr>
                                      <p:to>
                                        <p:strVal val="visible"/>
                                      </p:to>
                                    </p:set>
                                    <p:animEffect transition="in" filter="fade">
                                      <p:cBhvr>
                                        <p:cTn id="157" dur="500"/>
                                        <p:tgtEl>
                                          <p:spTgt spid="70"/>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76"/>
                                        </p:tgtEl>
                                        <p:attrNameLst>
                                          <p:attrName>style.visibility</p:attrName>
                                        </p:attrNameLst>
                                      </p:cBhvr>
                                      <p:to>
                                        <p:strVal val="visible"/>
                                      </p:to>
                                    </p:set>
                                    <p:animEffect transition="in" filter="fade">
                                      <p:cBhvr>
                                        <p:cTn id="160" dur="500"/>
                                        <p:tgtEl>
                                          <p:spTgt spid="76"/>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grpId="0" nodeType="clickEffect">
                                  <p:stCondLst>
                                    <p:cond delay="0"/>
                                  </p:stCondLst>
                                  <p:childTnLst>
                                    <p:set>
                                      <p:cBhvr>
                                        <p:cTn id="164" dur="1" fill="hold">
                                          <p:stCondLst>
                                            <p:cond delay="0"/>
                                          </p:stCondLst>
                                        </p:cTn>
                                        <p:tgtEl>
                                          <p:spTgt spid="84"/>
                                        </p:tgtEl>
                                        <p:attrNameLst>
                                          <p:attrName>style.visibility</p:attrName>
                                        </p:attrNameLst>
                                      </p:cBhvr>
                                      <p:to>
                                        <p:strVal val="visible"/>
                                      </p:to>
                                    </p:set>
                                    <p:animEffect transition="in" filter="fade">
                                      <p:cBhvr>
                                        <p:cTn id="165" dur="500"/>
                                        <p:tgtEl>
                                          <p:spTgt spid="84"/>
                                        </p:tgtEl>
                                      </p:cBhvr>
                                    </p:animEffect>
                                  </p:childTnLst>
                                </p:cTn>
                              </p:par>
                            </p:childTnLst>
                          </p:cTn>
                        </p:par>
                        <p:par>
                          <p:cTn id="166" fill="hold">
                            <p:stCondLst>
                              <p:cond delay="500"/>
                            </p:stCondLst>
                            <p:childTnLst>
                              <p:par>
                                <p:cTn id="167" presetID="10" presetClass="entr" presetSubtype="0" fill="hold" nodeType="afterEffect">
                                  <p:stCondLst>
                                    <p:cond delay="0"/>
                                  </p:stCondLst>
                                  <p:childTnLst>
                                    <p:set>
                                      <p:cBhvr>
                                        <p:cTn id="168" dur="1" fill="hold">
                                          <p:stCondLst>
                                            <p:cond delay="0"/>
                                          </p:stCondLst>
                                        </p:cTn>
                                        <p:tgtEl>
                                          <p:spTgt spid="86"/>
                                        </p:tgtEl>
                                        <p:attrNameLst>
                                          <p:attrName>style.visibility</p:attrName>
                                        </p:attrNameLst>
                                      </p:cBhvr>
                                      <p:to>
                                        <p:strVal val="visible"/>
                                      </p:to>
                                    </p:set>
                                    <p:animEffect transition="in" filter="fade">
                                      <p:cBhvr>
                                        <p:cTn id="169" dur="500"/>
                                        <p:tgtEl>
                                          <p:spTgt spid="86"/>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90"/>
                                        </p:tgtEl>
                                        <p:attrNameLst>
                                          <p:attrName>style.visibility</p:attrName>
                                        </p:attrNameLst>
                                      </p:cBhvr>
                                      <p:to>
                                        <p:strVal val="visible"/>
                                      </p:to>
                                    </p:set>
                                    <p:animEffect transition="in" filter="fade">
                                      <p:cBhvr>
                                        <p:cTn id="172" dur="500"/>
                                        <p:tgtEl>
                                          <p:spTgt spid="90"/>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96"/>
                                        </p:tgtEl>
                                        <p:attrNameLst>
                                          <p:attrName>style.visibility</p:attrName>
                                        </p:attrNameLst>
                                      </p:cBhvr>
                                      <p:to>
                                        <p:strVal val="visible"/>
                                      </p:to>
                                    </p:set>
                                    <p:animEffect transition="in" filter="fade">
                                      <p:cBhvr>
                                        <p:cTn id="177" dur="500"/>
                                        <p:tgtEl>
                                          <p:spTgt spid="96"/>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93"/>
                                        </p:tgtEl>
                                        <p:attrNameLst>
                                          <p:attrName>style.visibility</p:attrName>
                                        </p:attrNameLst>
                                      </p:cBhvr>
                                      <p:to>
                                        <p:strVal val="visible"/>
                                      </p:to>
                                    </p:set>
                                    <p:animEffect transition="in" filter="fade">
                                      <p:cBhvr>
                                        <p:cTn id="180" dur="500"/>
                                        <p:tgtEl>
                                          <p:spTgt spid="93"/>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97"/>
                                        </p:tgtEl>
                                        <p:attrNameLst>
                                          <p:attrName>style.visibility</p:attrName>
                                        </p:attrNameLst>
                                      </p:cBhvr>
                                      <p:to>
                                        <p:strVal val="visible"/>
                                      </p:to>
                                    </p:set>
                                    <p:animEffect transition="in" filter="fade">
                                      <p:cBhvr>
                                        <p:cTn id="183" dur="500"/>
                                        <p:tgtEl>
                                          <p:spTgt spid="97"/>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99"/>
                                        </p:tgtEl>
                                        <p:attrNameLst>
                                          <p:attrName>style.visibility</p:attrName>
                                        </p:attrNameLst>
                                      </p:cBhvr>
                                      <p:to>
                                        <p:strVal val="visible"/>
                                      </p:to>
                                    </p:set>
                                    <p:animEffect transition="in" filter="fade">
                                      <p:cBhvr>
                                        <p:cTn id="186" dur="500"/>
                                        <p:tgtEl>
                                          <p:spTgt spid="99"/>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101"/>
                                        </p:tgtEl>
                                        <p:attrNameLst>
                                          <p:attrName>style.visibility</p:attrName>
                                        </p:attrNameLst>
                                      </p:cBhvr>
                                      <p:to>
                                        <p:strVal val="visible"/>
                                      </p:to>
                                    </p:set>
                                    <p:animEffect transition="in" filter="fade">
                                      <p:cBhvr>
                                        <p:cTn id="189" dur="500"/>
                                        <p:tgtEl>
                                          <p:spTgt spid="101"/>
                                        </p:tgtEl>
                                      </p:cBhvr>
                                    </p:animEffect>
                                  </p:childTnLst>
                                </p:cTn>
                              </p:par>
                            </p:childTnLst>
                          </p:cTn>
                        </p:par>
                        <p:par>
                          <p:cTn id="190" fill="hold">
                            <p:stCondLst>
                              <p:cond delay="500"/>
                            </p:stCondLst>
                            <p:childTnLst>
                              <p:par>
                                <p:cTn id="191" presetID="10" presetClass="entr" presetSubtype="0" fill="hold" nodeType="after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500"/>
                                        <p:tgtEl>
                                          <p:spTgt spid="104"/>
                                        </p:tgtEl>
                                      </p:cBhvr>
                                    </p:animEffect>
                                  </p:childTnLst>
                                </p:cTn>
                              </p:par>
                            </p:childTnLst>
                          </p:cTn>
                        </p:par>
                        <p:par>
                          <p:cTn id="194" fill="hold">
                            <p:stCondLst>
                              <p:cond delay="1000"/>
                            </p:stCondLst>
                            <p:childTnLst>
                              <p:par>
                                <p:cTn id="195" presetID="10" presetClass="entr" presetSubtype="0" fill="hold" nodeType="afterEffect">
                                  <p:stCondLst>
                                    <p:cond delay="0"/>
                                  </p:stCondLst>
                                  <p:childTnLst>
                                    <p:set>
                                      <p:cBhvr>
                                        <p:cTn id="196" dur="1" fill="hold">
                                          <p:stCondLst>
                                            <p:cond delay="0"/>
                                          </p:stCondLst>
                                        </p:cTn>
                                        <p:tgtEl>
                                          <p:spTgt spid="106"/>
                                        </p:tgtEl>
                                        <p:attrNameLst>
                                          <p:attrName>style.visibility</p:attrName>
                                        </p:attrNameLst>
                                      </p:cBhvr>
                                      <p:to>
                                        <p:strVal val="visible"/>
                                      </p:to>
                                    </p:set>
                                    <p:animEffect transition="in" filter="fade">
                                      <p:cBhvr>
                                        <p:cTn id="197" dur="500"/>
                                        <p:tgtEl>
                                          <p:spTgt spid="106"/>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109"/>
                                        </p:tgtEl>
                                        <p:attrNameLst>
                                          <p:attrName>style.visibility</p:attrName>
                                        </p:attrNameLst>
                                      </p:cBhvr>
                                      <p:to>
                                        <p:strVal val="visible"/>
                                      </p:to>
                                    </p:set>
                                    <p:animEffect transition="in" filter="fade">
                                      <p:cBhvr>
                                        <p:cTn id="202" dur="500"/>
                                        <p:tgtEl>
                                          <p:spTgt spid="109"/>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108"/>
                                        </p:tgtEl>
                                        <p:attrNameLst>
                                          <p:attrName>style.visibility</p:attrName>
                                        </p:attrNameLst>
                                      </p:cBhvr>
                                      <p:to>
                                        <p:strVal val="visible"/>
                                      </p:to>
                                    </p:set>
                                    <p:animEffect transition="in" filter="fade">
                                      <p:cBhvr>
                                        <p:cTn id="205" dur="500"/>
                                        <p:tgtEl>
                                          <p:spTgt spid="108"/>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111"/>
                                        </p:tgtEl>
                                        <p:attrNameLst>
                                          <p:attrName>style.visibility</p:attrName>
                                        </p:attrNameLst>
                                      </p:cBhvr>
                                      <p:to>
                                        <p:strVal val="visible"/>
                                      </p:to>
                                    </p:set>
                                    <p:animEffect transition="in" filter="fade">
                                      <p:cBhvr>
                                        <p:cTn id="208" dur="500"/>
                                        <p:tgtEl>
                                          <p:spTgt spid="111"/>
                                        </p:tgtEl>
                                      </p:cBhvr>
                                    </p:animEffect>
                                  </p:childTnLst>
                                </p:cTn>
                              </p:par>
                            </p:childTnLst>
                          </p:cTn>
                        </p:par>
                        <p:par>
                          <p:cTn id="209" fill="hold">
                            <p:stCondLst>
                              <p:cond delay="500"/>
                            </p:stCondLst>
                            <p:childTnLst>
                              <p:par>
                                <p:cTn id="210" presetID="10" presetClass="entr" presetSubtype="0" fill="hold" nodeType="afterEffect">
                                  <p:stCondLst>
                                    <p:cond delay="0"/>
                                  </p:stCondLst>
                                  <p:childTnLst>
                                    <p:set>
                                      <p:cBhvr>
                                        <p:cTn id="211" dur="1" fill="hold">
                                          <p:stCondLst>
                                            <p:cond delay="0"/>
                                          </p:stCondLst>
                                        </p:cTn>
                                        <p:tgtEl>
                                          <p:spTgt spid="112"/>
                                        </p:tgtEl>
                                        <p:attrNameLst>
                                          <p:attrName>style.visibility</p:attrName>
                                        </p:attrNameLst>
                                      </p:cBhvr>
                                      <p:to>
                                        <p:strVal val="visible"/>
                                      </p:to>
                                    </p:set>
                                    <p:animEffect transition="in" filter="fade">
                                      <p:cBhvr>
                                        <p:cTn id="212" dur="500"/>
                                        <p:tgtEl>
                                          <p:spTgt spid="112"/>
                                        </p:tgtEl>
                                      </p:cBhvr>
                                    </p:animEffect>
                                  </p:childTnLst>
                                </p:cTn>
                              </p:par>
                              <p:par>
                                <p:cTn id="213" presetID="10" presetClass="entr" presetSubtype="0" fill="hold" grpId="0" nodeType="withEffect">
                                  <p:stCondLst>
                                    <p:cond delay="0"/>
                                  </p:stCondLst>
                                  <p:childTnLst>
                                    <p:set>
                                      <p:cBhvr>
                                        <p:cTn id="214" dur="1" fill="hold">
                                          <p:stCondLst>
                                            <p:cond delay="0"/>
                                          </p:stCondLst>
                                        </p:cTn>
                                        <p:tgtEl>
                                          <p:spTgt spid="118"/>
                                        </p:tgtEl>
                                        <p:attrNameLst>
                                          <p:attrName>style.visibility</p:attrName>
                                        </p:attrNameLst>
                                      </p:cBhvr>
                                      <p:to>
                                        <p:strVal val="visible"/>
                                      </p:to>
                                    </p:set>
                                    <p:animEffect transition="in" filter="fade">
                                      <p:cBhvr>
                                        <p:cTn id="215" dur="500"/>
                                        <p:tgtEl>
                                          <p:spTgt spid="118"/>
                                        </p:tgtEl>
                                      </p:cBhvr>
                                    </p:animEffect>
                                  </p:childTnLst>
                                </p:cTn>
                              </p:par>
                              <p:par>
                                <p:cTn id="216" presetID="10" presetClass="entr" presetSubtype="0" fill="hold" grpId="0" nodeType="withEffect">
                                  <p:stCondLst>
                                    <p:cond delay="0"/>
                                  </p:stCondLst>
                                  <p:childTnLst>
                                    <p:set>
                                      <p:cBhvr>
                                        <p:cTn id="217" dur="1" fill="hold">
                                          <p:stCondLst>
                                            <p:cond delay="0"/>
                                          </p:stCondLst>
                                        </p:cTn>
                                        <p:tgtEl>
                                          <p:spTgt spid="119"/>
                                        </p:tgtEl>
                                        <p:attrNameLst>
                                          <p:attrName>style.visibility</p:attrName>
                                        </p:attrNameLst>
                                      </p:cBhvr>
                                      <p:to>
                                        <p:strVal val="visible"/>
                                      </p:to>
                                    </p:set>
                                    <p:animEffect transition="in" filter="fade">
                                      <p:cBhvr>
                                        <p:cTn id="218"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18" grpId="0" animBg="1"/>
      <p:bldP spid="101" grpId="0" animBg="1"/>
      <p:bldP spid="67" grpId="0"/>
      <p:bldP spid="4" grpId="0" animBg="1"/>
      <p:bldP spid="5" grpId="0" animBg="1"/>
      <p:bldP spid="6" grpId="0" animBg="1"/>
      <p:bldP spid="7" grpId="0" animBg="1"/>
      <p:bldP spid="11" grpId="0"/>
      <p:bldP spid="12" grpId="0"/>
      <p:bldP spid="13" grpId="0"/>
      <p:bldP spid="14" grpId="0"/>
      <p:bldP spid="42" grpId="0"/>
      <p:bldP spid="43" grpId="0"/>
      <p:bldP spid="46" grpId="0"/>
      <p:bldP spid="53" grpId="0" animBg="1"/>
      <p:bldP spid="54" grpId="0" animBg="1"/>
      <p:bldP spid="55" grpId="0" animBg="1"/>
      <p:bldP spid="71" grpId="0"/>
      <p:bldP spid="73" grpId="0"/>
      <p:bldP spid="75" grpId="0"/>
      <p:bldP spid="77" grpId="0"/>
      <p:bldP spid="78" grpId="0" animBg="1"/>
      <p:bldP spid="79" grpId="0" animBg="1"/>
      <p:bldP spid="89" grpId="0"/>
      <p:bldP spid="94" grpId="0" animBg="1"/>
      <p:bldP spid="95" grpId="0"/>
      <p:bldP spid="98" grpId="0"/>
      <p:bldP spid="49" grpId="0"/>
      <p:bldP spid="50" grpId="0"/>
      <p:bldP spid="51" grpId="0"/>
      <p:bldP spid="56" grpId="0"/>
      <p:bldP spid="76" grpId="0" animBg="1"/>
      <p:bldP spid="70" grpId="0"/>
      <p:bldP spid="84" grpId="0"/>
      <p:bldP spid="90" grpId="0" animBg="1"/>
      <p:bldP spid="93" grpId="0" animBg="1"/>
      <p:bldP spid="96" grpId="0"/>
      <p:bldP spid="97" grpId="0" animBg="1"/>
      <p:bldP spid="99" grpId="0" animBg="1"/>
      <p:bldP spid="108" grpId="0" animBg="1"/>
      <p:bldP spid="109" grpId="0"/>
      <p:bldP spid="1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74D85A-6DE8-8B47-BB10-9E402218D39D}"/>
              </a:ext>
            </a:extLst>
          </p:cNvPr>
          <p:cNvSpPr/>
          <p:nvPr/>
        </p:nvSpPr>
        <p:spPr>
          <a:xfrm>
            <a:off x="-11611" y="-9708"/>
            <a:ext cx="12203611" cy="67069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0800000" scaled="1"/>
            <a:tileRect/>
          </a:gra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72B47BA-AC46-2944-9DA4-ACB897D025C9}"/>
              </a:ext>
            </a:extLst>
          </p:cNvPr>
          <p:cNvSpPr txBox="1"/>
          <p:nvPr/>
        </p:nvSpPr>
        <p:spPr>
          <a:xfrm>
            <a:off x="147361" y="70480"/>
            <a:ext cx="11168743" cy="523220"/>
          </a:xfrm>
          <a:prstGeom prst="rect">
            <a:avLst/>
          </a:prstGeom>
          <a:noFill/>
        </p:spPr>
        <p:txBody>
          <a:bodyPr wrap="square" rtlCol="0">
            <a:spAutoFit/>
          </a:bodyPr>
          <a:lstStyle/>
          <a:p>
            <a:r>
              <a:rPr lang="en-US" sz="2800" dirty="0">
                <a:solidFill>
                  <a:schemeClr val="bg1"/>
                </a:solidFill>
                <a:latin typeface="Libre Franklin Light" pitchFamily="2" charset="77"/>
              </a:rPr>
              <a:t>Careers That Serve – </a:t>
            </a:r>
            <a:r>
              <a:rPr lang="en-US" dirty="0">
                <a:solidFill>
                  <a:schemeClr val="bg1"/>
                </a:solidFill>
                <a:latin typeface="Libre Franklin Light" pitchFamily="2" charset="77"/>
              </a:rPr>
              <a:t>Jobtimize Powers a </a:t>
            </a:r>
            <a:r>
              <a:rPr lang="en-US" b="1" dirty="0">
                <a:solidFill>
                  <a:srgbClr val="FF0000"/>
                </a:solidFill>
                <a:latin typeface="Libre Franklin Light" pitchFamily="2" charset="77"/>
              </a:rPr>
              <a:t>Person-Centric</a:t>
            </a:r>
            <a:r>
              <a:rPr lang="en-US" dirty="0">
                <a:solidFill>
                  <a:schemeClr val="bg1"/>
                </a:solidFill>
                <a:latin typeface="Libre Franklin Light" pitchFamily="2" charset="77"/>
              </a:rPr>
              <a:t> Employment System</a:t>
            </a:r>
            <a:endParaRPr lang="en-US" i="1" dirty="0">
              <a:solidFill>
                <a:schemeClr val="bg1"/>
              </a:solidFill>
              <a:latin typeface="Libre Franklin Light" pitchFamily="2" charset="77"/>
            </a:endParaRPr>
          </a:p>
        </p:txBody>
      </p:sp>
      <p:sp>
        <p:nvSpPr>
          <p:cNvPr id="4" name="TextBox 3">
            <a:extLst>
              <a:ext uri="{FF2B5EF4-FFF2-40B4-BE49-F238E27FC236}">
                <a16:creationId xmlns:a16="http://schemas.microsoft.com/office/drawing/2014/main" id="{D9CEAB11-7A09-CA48-B0DB-458BC5DA0539}"/>
              </a:ext>
            </a:extLst>
          </p:cNvPr>
          <p:cNvSpPr txBox="1"/>
          <p:nvPr/>
        </p:nvSpPr>
        <p:spPr>
          <a:xfrm>
            <a:off x="609866" y="3163751"/>
            <a:ext cx="2850070" cy="1169551"/>
          </a:xfrm>
          <a:prstGeom prst="rect">
            <a:avLst/>
          </a:prstGeom>
          <a:noFill/>
        </p:spPr>
        <p:txBody>
          <a:bodyPr wrap="square" rtlCol="0">
            <a:spAutoFit/>
          </a:bodyPr>
          <a:lstStyle/>
          <a:p>
            <a:pPr algn="ctr"/>
            <a:r>
              <a:rPr lang="en-US" sz="1400" i="1" dirty="0">
                <a:solidFill>
                  <a:schemeClr val="bg2">
                    <a:lumMod val="25000"/>
                  </a:schemeClr>
                </a:solidFill>
                <a:latin typeface="Libre Franklin" pitchFamily="2" charset="77"/>
              </a:rPr>
              <a:t>Behavioral algorithms identify the occupations/roles to which the person is naturally best suited. The focus is on </a:t>
            </a:r>
            <a:r>
              <a:rPr lang="en-US" sz="1400" b="1" i="1" dirty="0">
                <a:solidFill>
                  <a:schemeClr val="bg2">
                    <a:lumMod val="25000"/>
                  </a:schemeClr>
                </a:solidFill>
                <a:latin typeface="Libre Franklin" pitchFamily="2" charset="77"/>
              </a:rPr>
              <a:t>fit and potential</a:t>
            </a:r>
            <a:r>
              <a:rPr lang="en-US" sz="1400" i="1" dirty="0">
                <a:solidFill>
                  <a:schemeClr val="bg2">
                    <a:lumMod val="25000"/>
                  </a:schemeClr>
                </a:solidFill>
                <a:latin typeface="Libre Franklin" pitchFamily="2" charset="77"/>
              </a:rPr>
              <a:t>, not pedigree.</a:t>
            </a:r>
          </a:p>
        </p:txBody>
      </p:sp>
      <p:sp>
        <p:nvSpPr>
          <p:cNvPr id="5" name="TextBox 4">
            <a:extLst>
              <a:ext uri="{FF2B5EF4-FFF2-40B4-BE49-F238E27FC236}">
                <a16:creationId xmlns:a16="http://schemas.microsoft.com/office/drawing/2014/main" id="{14127173-6562-DF4A-9812-A432F94DA2FB}"/>
              </a:ext>
            </a:extLst>
          </p:cNvPr>
          <p:cNvSpPr txBox="1"/>
          <p:nvPr/>
        </p:nvSpPr>
        <p:spPr>
          <a:xfrm>
            <a:off x="1378527" y="6039513"/>
            <a:ext cx="9434946" cy="338554"/>
          </a:xfrm>
          <a:prstGeom prst="rect">
            <a:avLst/>
          </a:prstGeom>
          <a:noFill/>
        </p:spPr>
        <p:txBody>
          <a:bodyPr wrap="square" rtlCol="0">
            <a:spAutoFit/>
          </a:bodyPr>
          <a:lstStyle/>
          <a:p>
            <a:pPr algn="ctr"/>
            <a:r>
              <a:rPr lang="en-US" sz="1600" b="1" i="1" dirty="0">
                <a:solidFill>
                  <a:schemeClr val="bg2">
                    <a:lumMod val="25000"/>
                  </a:schemeClr>
                </a:solidFill>
                <a:latin typeface="Libre Franklin" pitchFamily="2" charset="77"/>
              </a:rPr>
              <a:t>“Aptitude is evenly distributed in the general population; Opportunity is not.”</a:t>
            </a:r>
            <a:endParaRPr lang="en-US" sz="1600" i="1" dirty="0">
              <a:solidFill>
                <a:schemeClr val="bg2">
                  <a:lumMod val="25000"/>
                </a:schemeClr>
              </a:solidFill>
              <a:latin typeface="Libre Franklin" pitchFamily="2" charset="77"/>
            </a:endParaRPr>
          </a:p>
        </p:txBody>
      </p:sp>
      <p:pic>
        <p:nvPicPr>
          <p:cNvPr id="6" name="Picture 5">
            <a:extLst>
              <a:ext uri="{FF2B5EF4-FFF2-40B4-BE49-F238E27FC236}">
                <a16:creationId xmlns:a16="http://schemas.microsoft.com/office/drawing/2014/main" id="{B2C4BEA5-2B99-6C4C-81BD-D7B5153B6796}"/>
              </a:ext>
            </a:extLst>
          </p:cNvPr>
          <p:cNvPicPr>
            <a:picLocks noChangeAspect="1"/>
          </p:cNvPicPr>
          <p:nvPr/>
        </p:nvPicPr>
        <p:blipFill>
          <a:blip r:embed="rId3"/>
          <a:stretch>
            <a:fillRect/>
          </a:stretch>
        </p:blipFill>
        <p:spPr>
          <a:xfrm>
            <a:off x="3459936" y="1387600"/>
            <a:ext cx="5260515" cy="4286738"/>
          </a:xfrm>
          <a:prstGeom prst="rect">
            <a:avLst/>
          </a:prstGeom>
        </p:spPr>
      </p:pic>
      <p:grpSp>
        <p:nvGrpSpPr>
          <p:cNvPr id="7" name="Group 6">
            <a:extLst>
              <a:ext uri="{FF2B5EF4-FFF2-40B4-BE49-F238E27FC236}">
                <a16:creationId xmlns:a16="http://schemas.microsoft.com/office/drawing/2014/main" id="{4ED732A4-8048-D840-88A5-EA89D46A3E31}"/>
              </a:ext>
            </a:extLst>
          </p:cNvPr>
          <p:cNvGrpSpPr/>
          <p:nvPr/>
        </p:nvGrpSpPr>
        <p:grpSpPr>
          <a:xfrm>
            <a:off x="585447" y="1668250"/>
            <a:ext cx="2943207" cy="1453811"/>
            <a:chOff x="433137" y="854487"/>
            <a:chExt cx="2943207" cy="1453811"/>
          </a:xfrm>
        </p:grpSpPr>
        <p:pic>
          <p:nvPicPr>
            <p:cNvPr id="8" name="Picture 7">
              <a:extLst>
                <a:ext uri="{FF2B5EF4-FFF2-40B4-BE49-F238E27FC236}">
                  <a16:creationId xmlns:a16="http://schemas.microsoft.com/office/drawing/2014/main" id="{18C5F87B-6C00-A843-9393-E8F966ADE84D}"/>
                </a:ext>
              </a:extLst>
            </p:cNvPr>
            <p:cNvPicPr>
              <a:picLocks noChangeAspect="1"/>
            </p:cNvPicPr>
            <p:nvPr/>
          </p:nvPicPr>
          <p:blipFill>
            <a:blip r:embed="rId4"/>
            <a:stretch>
              <a:fillRect/>
            </a:stretch>
          </p:blipFill>
          <p:spPr>
            <a:xfrm>
              <a:off x="1277051" y="854487"/>
              <a:ext cx="1153713" cy="1115257"/>
            </a:xfrm>
            <a:prstGeom prst="rect">
              <a:avLst/>
            </a:prstGeom>
          </p:spPr>
        </p:pic>
        <p:sp>
          <p:nvSpPr>
            <p:cNvPr id="9" name="TextBox 8">
              <a:extLst>
                <a:ext uri="{FF2B5EF4-FFF2-40B4-BE49-F238E27FC236}">
                  <a16:creationId xmlns:a16="http://schemas.microsoft.com/office/drawing/2014/main" id="{372BC9FF-9705-C44A-B312-4AEF4043C4E0}"/>
                </a:ext>
              </a:extLst>
            </p:cNvPr>
            <p:cNvSpPr txBox="1"/>
            <p:nvPr/>
          </p:nvSpPr>
          <p:spPr>
            <a:xfrm>
              <a:off x="433137" y="1969744"/>
              <a:ext cx="2943207"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B0F0"/>
                  </a:solidFill>
                  <a:effectLst/>
                  <a:uLnTx/>
                  <a:uFillTx/>
                </a:rPr>
                <a:t>Jobseekers/Students</a:t>
              </a:r>
            </a:p>
          </p:txBody>
        </p:sp>
      </p:grpSp>
      <p:grpSp>
        <p:nvGrpSpPr>
          <p:cNvPr id="10" name="Group 9">
            <a:extLst>
              <a:ext uri="{FF2B5EF4-FFF2-40B4-BE49-F238E27FC236}">
                <a16:creationId xmlns:a16="http://schemas.microsoft.com/office/drawing/2014/main" id="{6E4639C7-2D8A-6047-95C9-E312F0E6F981}"/>
              </a:ext>
            </a:extLst>
          </p:cNvPr>
          <p:cNvGrpSpPr/>
          <p:nvPr/>
        </p:nvGrpSpPr>
        <p:grpSpPr>
          <a:xfrm>
            <a:off x="8874449" y="1668250"/>
            <a:ext cx="3061918" cy="1421025"/>
            <a:chOff x="8815657" y="856420"/>
            <a:chExt cx="3061918" cy="1421025"/>
          </a:xfrm>
        </p:grpSpPr>
        <p:pic>
          <p:nvPicPr>
            <p:cNvPr id="11" name="Picture 10">
              <a:extLst>
                <a:ext uri="{FF2B5EF4-FFF2-40B4-BE49-F238E27FC236}">
                  <a16:creationId xmlns:a16="http://schemas.microsoft.com/office/drawing/2014/main" id="{F831AE01-4AAA-6748-AD89-41B2AA89C64E}"/>
                </a:ext>
              </a:extLst>
            </p:cNvPr>
            <p:cNvPicPr>
              <a:picLocks noChangeAspect="1"/>
            </p:cNvPicPr>
            <p:nvPr/>
          </p:nvPicPr>
          <p:blipFill>
            <a:blip r:embed="rId5"/>
            <a:stretch>
              <a:fillRect/>
            </a:stretch>
          </p:blipFill>
          <p:spPr>
            <a:xfrm>
              <a:off x="9692520" y="856420"/>
              <a:ext cx="1119798" cy="1082471"/>
            </a:xfrm>
            <a:prstGeom prst="rect">
              <a:avLst/>
            </a:prstGeom>
          </p:spPr>
        </p:pic>
        <p:sp>
          <p:nvSpPr>
            <p:cNvPr id="12" name="TextBox 11">
              <a:extLst>
                <a:ext uri="{FF2B5EF4-FFF2-40B4-BE49-F238E27FC236}">
                  <a16:creationId xmlns:a16="http://schemas.microsoft.com/office/drawing/2014/main" id="{E7DBF7EB-0B1B-D041-B9A9-51DC46AD8922}"/>
                </a:ext>
              </a:extLst>
            </p:cNvPr>
            <p:cNvSpPr txBox="1"/>
            <p:nvPr/>
          </p:nvSpPr>
          <p:spPr>
            <a:xfrm>
              <a:off x="8815657" y="1938891"/>
              <a:ext cx="3061918"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5AC7AB"/>
                  </a:solidFill>
                  <a:effectLst/>
                  <a:uLnTx/>
                  <a:uFillTx/>
                </a:rPr>
                <a:t>Employers</a:t>
              </a:r>
              <a:endParaRPr kumimoji="0" lang="en-CA" sz="1200" b="0" i="0" u="none" strike="noStrike" kern="0" cap="none" spc="0" normalizeH="0" baseline="0" noProof="0" dirty="0">
                <a:ln>
                  <a:noFill/>
                </a:ln>
                <a:solidFill>
                  <a:srgbClr val="5E5E5E"/>
                </a:solidFill>
                <a:effectLst/>
                <a:uLnTx/>
                <a:uFillTx/>
              </a:endParaRPr>
            </a:p>
          </p:txBody>
        </p:sp>
      </p:grpSp>
      <p:sp>
        <p:nvSpPr>
          <p:cNvPr id="13" name="TextBox 12">
            <a:extLst>
              <a:ext uri="{FF2B5EF4-FFF2-40B4-BE49-F238E27FC236}">
                <a16:creationId xmlns:a16="http://schemas.microsoft.com/office/drawing/2014/main" id="{0DB4DA08-A7C7-804B-BCE6-276365C06FD4}"/>
              </a:ext>
            </a:extLst>
          </p:cNvPr>
          <p:cNvSpPr txBox="1"/>
          <p:nvPr/>
        </p:nvSpPr>
        <p:spPr>
          <a:xfrm>
            <a:off x="8980373" y="3115896"/>
            <a:ext cx="2850070" cy="1384995"/>
          </a:xfrm>
          <a:prstGeom prst="rect">
            <a:avLst/>
          </a:prstGeom>
          <a:noFill/>
        </p:spPr>
        <p:txBody>
          <a:bodyPr wrap="square" rtlCol="0">
            <a:spAutoFit/>
          </a:bodyPr>
          <a:lstStyle/>
          <a:p>
            <a:pPr algn="ctr"/>
            <a:r>
              <a:rPr lang="en-US" sz="1400" i="1" dirty="0">
                <a:solidFill>
                  <a:schemeClr val="bg2">
                    <a:lumMod val="25000"/>
                  </a:schemeClr>
                </a:solidFill>
                <a:latin typeface="Libre Franklin" pitchFamily="2" charset="77"/>
              </a:rPr>
              <a:t>These same algorithms identify the individuals who are naturally best suited to the reality that awaits them, across the </a:t>
            </a:r>
            <a:r>
              <a:rPr lang="en-US" sz="1400" b="1" i="1" dirty="0">
                <a:solidFill>
                  <a:schemeClr val="bg2">
                    <a:lumMod val="25000"/>
                  </a:schemeClr>
                </a:solidFill>
                <a:latin typeface="Libre Franklin" pitchFamily="2" charset="77"/>
              </a:rPr>
              <a:t>four critical aspects of fit</a:t>
            </a:r>
            <a:r>
              <a:rPr lang="en-US" sz="1400" i="1" dirty="0">
                <a:solidFill>
                  <a:schemeClr val="bg2">
                    <a:lumMod val="25000"/>
                  </a:schemeClr>
                </a:solidFill>
                <a:latin typeface="Libre Franklin" pitchFamily="2" charset="77"/>
              </a:rPr>
              <a:t> – manager, job, team and culture</a:t>
            </a:r>
            <a:r>
              <a:rPr lang="en-US" sz="1200" i="1" dirty="0">
                <a:solidFill>
                  <a:schemeClr val="bg2">
                    <a:lumMod val="25000"/>
                  </a:schemeClr>
                </a:solidFill>
                <a:latin typeface="Libre Franklin" pitchFamily="2" charset="77"/>
              </a:rPr>
              <a:t>.</a:t>
            </a:r>
          </a:p>
        </p:txBody>
      </p:sp>
    </p:spTree>
    <p:extLst>
      <p:ext uri="{BB962C8B-B14F-4D97-AF65-F5344CB8AC3E}">
        <p14:creationId xmlns:p14="http://schemas.microsoft.com/office/powerpoint/2010/main" val="29884977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0ee8211-3224-419c-b284-b6ed85a5fba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16975178D583C46A66F1461D814B951" ma:contentTypeVersion="16" ma:contentTypeDescription="Create a new document." ma:contentTypeScope="" ma:versionID="449fe2f56c88ba8bcfcbc0a978f9350e">
  <xsd:schema xmlns:xsd="http://www.w3.org/2001/XMLSchema" xmlns:xs="http://www.w3.org/2001/XMLSchema" xmlns:p="http://schemas.microsoft.com/office/2006/metadata/properties" xmlns:ns3="0e74517c-e5d9-47bd-adcf-1f54cb9610ac" xmlns:ns4="b0ee8211-3224-419c-b284-b6ed85a5fbad" targetNamespace="http://schemas.microsoft.com/office/2006/metadata/properties" ma:root="true" ma:fieldsID="19d33c7fc06c40d3b32b42c12e550c12" ns3:_="" ns4:_="">
    <xsd:import namespace="0e74517c-e5d9-47bd-adcf-1f54cb9610ac"/>
    <xsd:import namespace="b0ee8211-3224-419c-b284-b6ed85a5fba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AutoKeyPoints" minOccurs="0"/>
                <xsd:element ref="ns4:MediaServiceKeyPoints" minOccurs="0"/>
                <xsd:element ref="ns4:MediaServiceOCR" minOccurs="0"/>
                <xsd:element ref="ns4:MediaServiceDateTaken" minOccurs="0"/>
                <xsd:element ref="ns4:MediaLengthInSeconds" minOccurs="0"/>
                <xsd:element ref="ns4:MediaServiceLocation" minOccurs="0"/>
                <xsd:element ref="ns4:MediaServiceSearchPropertie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74517c-e5d9-47bd-adcf-1f54cb9610a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ee8211-3224-419c-b284-b6ed85a5fba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1BE0EB-8C93-4C31-93A9-EE13DB201286}">
  <ds:schemaRefs>
    <ds:schemaRef ds:uri="b0ee8211-3224-419c-b284-b6ed85a5fbad"/>
    <ds:schemaRef ds:uri="http://schemas.microsoft.com/office/2006/metadata/properties"/>
    <ds:schemaRef ds:uri="http://purl.org/dc/elements/1.1/"/>
    <ds:schemaRef ds:uri="http://schemas.microsoft.com/office/infopath/2007/PartnerControls"/>
    <ds:schemaRef ds:uri="http://purl.org/dc/dcmitype/"/>
    <ds:schemaRef ds:uri="http://schemas.microsoft.com/office/2006/documentManagement/types"/>
    <ds:schemaRef ds:uri="http://purl.org/dc/terms/"/>
    <ds:schemaRef ds:uri="http://schemas.openxmlformats.org/package/2006/metadata/core-properties"/>
    <ds:schemaRef ds:uri="0e74517c-e5d9-47bd-adcf-1f54cb9610ac"/>
    <ds:schemaRef ds:uri="http://www.w3.org/XML/1998/namespace"/>
  </ds:schemaRefs>
</ds:datastoreItem>
</file>

<file path=customXml/itemProps2.xml><?xml version="1.0" encoding="utf-8"?>
<ds:datastoreItem xmlns:ds="http://schemas.openxmlformats.org/officeDocument/2006/customXml" ds:itemID="{7D4BAA9A-9BCF-4612-8297-542E8496F3F6}">
  <ds:schemaRefs>
    <ds:schemaRef ds:uri="http://schemas.microsoft.com/sharepoint/v3/contenttype/forms"/>
  </ds:schemaRefs>
</ds:datastoreItem>
</file>

<file path=customXml/itemProps3.xml><?xml version="1.0" encoding="utf-8"?>
<ds:datastoreItem xmlns:ds="http://schemas.openxmlformats.org/officeDocument/2006/customXml" ds:itemID="{3CF30BE1-C002-48CA-901A-61B65BC27C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74517c-e5d9-47bd-adcf-1f54cb9610ac"/>
    <ds:schemaRef ds:uri="b0ee8211-3224-419c-b284-b6ed85a5fb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1062</TotalTime>
  <Words>862</Words>
  <Application>Microsoft Macintosh PowerPoint</Application>
  <PresentationFormat>Widescreen</PresentationFormat>
  <Paragraphs>87</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Libre Franklin</vt:lpstr>
      <vt:lpstr>Libre Franklin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 van der Hoop</dc:creator>
  <cp:lastModifiedBy>liberated3</cp:lastModifiedBy>
  <cp:revision>66</cp:revision>
  <cp:lastPrinted>2023-06-07T11:55:50Z</cp:lastPrinted>
  <dcterms:created xsi:type="dcterms:W3CDTF">2021-08-12T15:27:38Z</dcterms:created>
  <dcterms:modified xsi:type="dcterms:W3CDTF">2023-06-27T16:31:54Z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0x010100216975178D583C46A66F1461D814B951</vt:lpwstr>
  </property>
</Properties>
</file>